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88"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90" r:id="rId28"/>
    <p:sldId id="287" r:id="rId29"/>
    <p:sldId id="282" r:id="rId30"/>
    <p:sldId id="289" r:id="rId31"/>
    <p:sldId id="283" r:id="rId32"/>
    <p:sldId id="284" r:id="rId33"/>
    <p:sldId id="285" r:id="rId34"/>
    <p:sldId id="28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Roboto" panose="020B0604020202020204" charset="0"/>
      <p:regular r:id="rId45"/>
      <p:bold r:id="rId46"/>
      <p:italic r:id="rId47"/>
      <p:boldItalic r:id="rId48"/>
    </p:embeddedFont>
    <p:embeddedFont>
      <p:font typeface="Nunit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2"/>
                </a:solidFill>
              </a:defRPr>
            </a:lvl1pPr>
            <a:lvl2pPr lvl="1" algn="r">
              <a:spcBef>
                <a:spcPts val="0"/>
              </a:spcBef>
              <a:buNone/>
              <a:defRPr sz="1000">
                <a:solidFill>
                  <a:schemeClr val="lt2"/>
                </a:solidFill>
              </a:defRPr>
            </a:lvl2pPr>
            <a:lvl3pPr lvl="2" algn="r">
              <a:spcBef>
                <a:spcPts val="0"/>
              </a:spcBef>
              <a:buNone/>
              <a:defRPr sz="1000">
                <a:solidFill>
                  <a:schemeClr val="lt2"/>
                </a:solidFill>
              </a:defRPr>
            </a:lvl3pPr>
            <a:lvl4pPr lvl="3" algn="r">
              <a:spcBef>
                <a:spcPts val="0"/>
              </a:spcBef>
              <a:buNone/>
              <a:defRPr sz="1000">
                <a:solidFill>
                  <a:schemeClr val="lt2"/>
                </a:solidFill>
              </a:defRPr>
            </a:lvl4pPr>
            <a:lvl5pPr lvl="4" algn="r">
              <a:spcBef>
                <a:spcPts val="0"/>
              </a:spcBef>
              <a:buNone/>
              <a:defRPr sz="1000">
                <a:solidFill>
                  <a:schemeClr val="lt2"/>
                </a:solidFill>
              </a:defRPr>
            </a:lvl5pPr>
            <a:lvl6pPr lvl="5" algn="r">
              <a:spcBef>
                <a:spcPts val="0"/>
              </a:spcBef>
              <a:buNone/>
              <a:defRPr sz="1000">
                <a:solidFill>
                  <a:schemeClr val="lt2"/>
                </a:solidFill>
              </a:defRPr>
            </a:lvl6pPr>
            <a:lvl7pPr lvl="6" algn="r">
              <a:spcBef>
                <a:spcPts val="0"/>
              </a:spcBef>
              <a:buNone/>
              <a:defRPr sz="1000">
                <a:solidFill>
                  <a:schemeClr val="lt2"/>
                </a:solidFill>
              </a:defRPr>
            </a:lvl7pPr>
            <a:lvl8pPr lvl="7" algn="r">
              <a:spcBef>
                <a:spcPts val="0"/>
              </a:spcBef>
              <a:buNone/>
              <a:defRPr sz="1000">
                <a:solidFill>
                  <a:schemeClr val="lt2"/>
                </a:solidFill>
              </a:defRPr>
            </a:lvl8pPr>
            <a:lvl9pPr lvl="8" algn="r">
              <a:spcBef>
                <a:spcPts val="0"/>
              </a:spcBef>
              <a:buNone/>
              <a:defRPr sz="1000">
                <a:solidFill>
                  <a:schemeClr val="lt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sg.news.yahoo.com/we-need-to-guard-against-elitism--esm-goh-024750768.html(15/1/2018)" TargetMode="External"/><Relationship Id="rId13" Type="http://schemas.openxmlformats.org/officeDocument/2006/relationships/hyperlink" Target="https://www.ite.edu.sg/admission/ft/Jan17_Admissions_Booklet.pd(21/1/2018)" TargetMode="External"/><Relationship Id="rId3" Type="http://schemas.openxmlformats.org/officeDocument/2006/relationships/hyperlink" Target="https://sg.news.yahoo.com/we-need-to-guard-against-elitism--esm-goh-024750768.html(16/1/2018)" TargetMode="External"/><Relationship Id="rId7" Type="http://schemas.openxmlformats.org/officeDocument/2006/relationships/hyperlink" Target="http://www.theindependent.sg/n-level-students-are-stigmatized/(16/1/2018)" TargetMode="External"/><Relationship Id="rId12" Type="http://schemas.openxmlformats.org/officeDocument/2006/relationships/hyperlink" Target="https://www.moe.gov.sg/docs/default-source/document/publications/education-statistics-digest/esd_2017.pdf(17/1/2018)"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hyperlink" Target="https://rukiahayashi.blogspot.sg/2012/10/austin-tan-embarassing-jc-students_12.html(17/1/2018)" TargetMode="External"/><Relationship Id="rId11" Type="http://schemas.openxmlformats.org/officeDocument/2006/relationships/hyperlink" Target="http://limpehft.blogspot.sg/2011/11/singapore-education-system-vs.html(17/1/2018)" TargetMode="External"/><Relationship Id="rId5" Type="http://schemas.openxmlformats.org/officeDocument/2006/relationships/hyperlink" Target="https://rukiahayashi.blogspot.sg/" TargetMode="External"/><Relationship Id="rId10" Type="http://schemas.openxmlformats.org/officeDocument/2006/relationships/hyperlink" Target="http://www.theindependent.sg/ite-and-poly-education-is-bad-rubbish-did-tony-tan-say-that/" TargetMode="External"/><Relationship Id="rId4" Type="http://schemas.openxmlformats.org/officeDocument/2006/relationships/hyperlink" Target="http://www.washingtonpost.com/news/in-theory/wp/2016/04/16/how-singapore-is-fixing-its-meritocracy/?utm_term=.0830bf40c92d(20/1/2018)" TargetMode="External"/><Relationship Id="rId9" Type="http://schemas.openxmlformats.org/officeDocument/2006/relationships/hyperlink" Target="https://thehearttruths.com/2013/11/21/how-is-singapores-education-system-unequal(17/1/20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713995" y="632459"/>
            <a:ext cx="5716007" cy="144947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6000" b="1" u="sng" dirty="0"/>
              <a:t>Discrimination in ITE</a:t>
            </a:r>
            <a:endParaRPr sz="6000" b="1" u="sng" dirty="0"/>
          </a:p>
        </p:txBody>
      </p:sp>
      <p:sp>
        <p:nvSpPr>
          <p:cNvPr id="55" name="Shape 55"/>
          <p:cNvSpPr txBox="1">
            <a:spLocks noGrp="1"/>
          </p:cNvSpPr>
          <p:nvPr>
            <p:ph type="subTitle" idx="1"/>
          </p:nvPr>
        </p:nvSpPr>
        <p:spPr>
          <a:xfrm>
            <a:off x="1232679" y="2665272"/>
            <a:ext cx="6678638"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200" dirty="0"/>
              <a:t>Rachel Koh - 1733871 [DMAT]</a:t>
            </a:r>
            <a:br>
              <a:rPr lang="en-GB" sz="3200" dirty="0"/>
            </a:br>
            <a:r>
              <a:rPr lang="en-GB" sz="3200" dirty="0"/>
              <a:t>Farhan - 1702486 [DGDD]</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282600" y="266525"/>
            <a:ext cx="7030500" cy="13239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u="sng" dirty="0">
                <a:solidFill>
                  <a:srgbClr val="FFFFFF"/>
                </a:solidFill>
              </a:rPr>
              <a:t>So what’s Nizam’s story?</a:t>
            </a:r>
            <a:endParaRPr u="sng" dirty="0">
              <a:solidFill>
                <a:srgbClr val="FFFFFF"/>
              </a:solidFill>
            </a:endParaRPr>
          </a:p>
        </p:txBody>
      </p:sp>
      <p:pic>
        <p:nvPicPr>
          <p:cNvPr id="107" name="Shape 107"/>
          <p:cNvPicPr preferRelativeResize="0"/>
          <p:nvPr/>
        </p:nvPicPr>
        <p:blipFill rotWithShape="1">
          <a:blip r:embed="rId3">
            <a:alphaModFix/>
          </a:blip>
          <a:srcRect l="36894" t="48213" r="28416" b="35327"/>
          <a:stretch/>
        </p:blipFill>
        <p:spPr>
          <a:xfrm>
            <a:off x="243600" y="1637450"/>
            <a:ext cx="6100051" cy="1552715"/>
          </a:xfrm>
          <a:prstGeom prst="rect">
            <a:avLst/>
          </a:prstGeom>
          <a:noFill/>
          <a:ln>
            <a:noFill/>
          </a:ln>
        </p:spPr>
      </p:pic>
      <p:sp>
        <p:nvSpPr>
          <p:cNvPr id="108" name="Shape 108"/>
          <p:cNvSpPr txBox="1"/>
          <p:nvPr/>
        </p:nvSpPr>
        <p:spPr>
          <a:xfrm>
            <a:off x="6343650" y="1471700"/>
            <a:ext cx="2552700" cy="272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200" u="sng">
                <a:solidFill>
                  <a:srgbClr val="FFFFFF"/>
                </a:solidFill>
                <a:latin typeface="Calibri"/>
                <a:ea typeface="Calibri"/>
                <a:cs typeface="Calibri"/>
                <a:sym typeface="Calibri"/>
              </a:rPr>
              <a:t>Translation:</a:t>
            </a:r>
            <a:br>
              <a:rPr lang="en-GB" sz="1200" u="sng">
                <a:solidFill>
                  <a:srgbClr val="FFFFFF"/>
                </a:solidFill>
                <a:latin typeface="Calibri"/>
                <a:ea typeface="Calibri"/>
                <a:cs typeface="Calibri"/>
                <a:sym typeface="Calibri"/>
              </a:rPr>
            </a:br>
            <a:r>
              <a:rPr lang="en-GB" sz="1200">
                <a:solidFill>
                  <a:srgbClr val="FFFFFF"/>
                </a:solidFill>
                <a:latin typeface="Calibri"/>
                <a:ea typeface="Calibri"/>
                <a:cs typeface="Calibri"/>
                <a:sym typeface="Calibri"/>
              </a:rPr>
              <a:t>“I was going to the gym via a double decker bus, so I sat alone in front, listening to music, but softly. A few seats back was a group of guys and girls having a conversation. I overheard them saying “Go ITE? What’s the point? Better no need go school!”, and the whole group found it hilarious. When I got off at my stop, they said “no future lah, but don’t worry, he wearing earpiece, cannot hear us.”</a:t>
            </a:r>
            <a:endParaRPr sz="1200">
              <a:solidFill>
                <a:srgbClr val="FFFFFF"/>
              </a:solidFill>
              <a:latin typeface="Calibri"/>
              <a:ea typeface="Calibri"/>
              <a:cs typeface="Calibri"/>
              <a:sym typeface="Calibri"/>
            </a:endParaRPr>
          </a:p>
        </p:txBody>
      </p:sp>
      <p:sp>
        <p:nvSpPr>
          <p:cNvPr id="109" name="Shape 109"/>
          <p:cNvSpPr txBox="1"/>
          <p:nvPr/>
        </p:nvSpPr>
        <p:spPr>
          <a:xfrm>
            <a:off x="243600" y="3190175"/>
            <a:ext cx="5010300" cy="409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900">
                <a:solidFill>
                  <a:srgbClr val="FFFFFF"/>
                </a:solidFill>
              </a:rPr>
              <a:t>A message from Nizam telling us an event when he was mock by a group of students whom he wish not to tell which school they were from</a:t>
            </a:r>
            <a:endParaRPr sz="9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4" name="Shape 114"/>
          <p:cNvSpPr txBox="1">
            <a:spLocks noGrp="1"/>
          </p:cNvSpPr>
          <p:nvPr>
            <p:ph type="title"/>
          </p:nvPr>
        </p:nvSpPr>
        <p:spPr>
          <a:xfrm>
            <a:off x="-17075" y="7647"/>
            <a:ext cx="5880575" cy="81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u="sng" dirty="0">
                <a:solidFill>
                  <a:srgbClr val="FFFFFF"/>
                </a:solidFill>
              </a:rPr>
              <a:t>So what’s Nizam’s story?</a:t>
            </a:r>
            <a:endParaRPr sz="3600" b="1" u="sng" dirty="0">
              <a:solidFill>
                <a:srgbClr val="FFFFFF"/>
              </a:solidFill>
            </a:endParaRPr>
          </a:p>
        </p:txBody>
      </p:sp>
      <p:sp>
        <p:nvSpPr>
          <p:cNvPr id="115" name="Shape 115"/>
          <p:cNvSpPr txBox="1"/>
          <p:nvPr/>
        </p:nvSpPr>
        <p:spPr>
          <a:xfrm>
            <a:off x="624600" y="2734125"/>
            <a:ext cx="5238900" cy="35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700">
              <a:solidFill>
                <a:srgbClr val="FF0000"/>
              </a:solidFill>
            </a:endParaRPr>
          </a:p>
        </p:txBody>
      </p:sp>
      <p:sp>
        <p:nvSpPr>
          <p:cNvPr id="116" name="Shape 116"/>
          <p:cNvSpPr txBox="1"/>
          <p:nvPr/>
        </p:nvSpPr>
        <p:spPr>
          <a:xfrm>
            <a:off x="6018028" y="3352800"/>
            <a:ext cx="3203942" cy="1649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tx1"/>
                </a:solidFill>
                <a:latin typeface="Nunito"/>
                <a:ea typeface="Nunito"/>
                <a:cs typeface="Nunito"/>
                <a:sym typeface="Nunito"/>
              </a:rPr>
              <a:t>Although it is very common in Singapore to joke about our norms, some jokingly use ITE as a means of teasing and may unintentionally hurt people, like Nizam. This shows that society may contextualise stereotypes, which may lead to discrimination and in worse case, make some ITE student really believe that they really are hopeless.</a:t>
            </a:r>
            <a:endParaRPr sz="1200" dirty="0">
              <a:solidFill>
                <a:schemeClr val="tx1"/>
              </a:solidFill>
              <a:latin typeface="Nunito"/>
              <a:ea typeface="Nunito"/>
              <a:cs typeface="Nunito"/>
              <a:sym typeface="Nunito"/>
            </a:endParaRPr>
          </a:p>
          <a:p>
            <a:pPr marL="0" lvl="0" indent="0" rtl="0">
              <a:spcBef>
                <a:spcPts val="0"/>
              </a:spcBef>
              <a:spcAft>
                <a:spcPts val="0"/>
              </a:spcAft>
              <a:buNone/>
            </a:pPr>
            <a:endParaRPr sz="1200" dirty="0">
              <a:solidFill>
                <a:schemeClr val="tx1"/>
              </a:solidFill>
            </a:endParaRPr>
          </a:p>
        </p:txBody>
      </p:sp>
      <p:sp>
        <p:nvSpPr>
          <p:cNvPr id="117" name="Shape 117"/>
          <p:cNvSpPr txBox="1"/>
          <p:nvPr/>
        </p:nvSpPr>
        <p:spPr>
          <a:xfrm>
            <a:off x="6591300" y="0"/>
            <a:ext cx="2552700" cy="81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900"/>
          </a:p>
          <a:p>
            <a:pPr marL="0" lvl="0" indent="0" rtl="0">
              <a:spcBef>
                <a:spcPts val="0"/>
              </a:spcBef>
              <a:spcAft>
                <a:spcPts val="0"/>
              </a:spcAft>
              <a:buNone/>
            </a:pP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u="sng"/>
              <a:t>This is Nizam’s secondary school classmate, Haziqah</a:t>
            </a:r>
            <a:endParaRPr u="sng"/>
          </a:p>
        </p:txBody>
      </p:sp>
      <p:sp>
        <p:nvSpPr>
          <p:cNvPr id="124" name="Shape 124"/>
          <p:cNvSpPr txBox="1">
            <a:spLocks noGrp="1"/>
          </p:cNvSpPr>
          <p:nvPr>
            <p:ph type="body" idx="2"/>
          </p:nvPr>
        </p:nvSpPr>
        <p:spPr>
          <a:xfrm>
            <a:off x="2432100" y="4561975"/>
            <a:ext cx="4473600" cy="702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800"/>
              <a:t>She was studying in ITE College West </a:t>
            </a:r>
            <a:endParaRPr sz="1800"/>
          </a:p>
        </p:txBody>
      </p:sp>
      <p:pic>
        <p:nvPicPr>
          <p:cNvPr id="125" name="Shape 125"/>
          <p:cNvPicPr preferRelativeResize="0"/>
          <p:nvPr/>
        </p:nvPicPr>
        <p:blipFill rotWithShape="1">
          <a:blip r:embed="rId3">
            <a:alphaModFix/>
          </a:blip>
          <a:srcRect t="-1870" b="1870"/>
          <a:stretch/>
        </p:blipFill>
        <p:spPr>
          <a:xfrm>
            <a:off x="2789875" y="997697"/>
            <a:ext cx="3564251" cy="356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0" y="978767"/>
            <a:ext cx="4164769" cy="4164733"/>
          </a:xfrm>
          <a:prstGeom prst="rect">
            <a:avLst/>
          </a:prstGeom>
          <a:noFill/>
          <a:ln>
            <a:noFill/>
          </a:ln>
        </p:spPr>
      </p:pic>
      <p:sp>
        <p:nvSpPr>
          <p:cNvPr id="130" name="Shape 130"/>
          <p:cNvSpPr txBox="1">
            <a:spLocks noGrp="1"/>
          </p:cNvSpPr>
          <p:nvPr>
            <p:ph type="title"/>
          </p:nvPr>
        </p:nvSpPr>
        <p:spPr>
          <a:xfrm>
            <a:off x="160800" y="-99574"/>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dirty="0"/>
              <a:t>Although </a:t>
            </a:r>
            <a:r>
              <a:rPr lang="en-GB" u="sng" dirty="0" err="1"/>
              <a:t>Haziqah</a:t>
            </a:r>
            <a:r>
              <a:rPr lang="en-GB" u="sng" dirty="0"/>
              <a:t> hasn’t been the brunt of the discrimination...</a:t>
            </a:r>
            <a:endParaRPr u="sng" dirty="0"/>
          </a:p>
        </p:txBody>
      </p:sp>
      <p:sp>
        <p:nvSpPr>
          <p:cNvPr id="131" name="Shape 131"/>
          <p:cNvSpPr txBox="1">
            <a:spLocks noGrp="1"/>
          </p:cNvSpPr>
          <p:nvPr>
            <p:ph type="body" idx="1"/>
          </p:nvPr>
        </p:nvSpPr>
        <p:spPr>
          <a:xfrm>
            <a:off x="160800" y="1990050"/>
            <a:ext cx="323400" cy="3705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t> </a:t>
            </a:r>
            <a:endParaRPr/>
          </a:p>
        </p:txBody>
      </p:sp>
      <p:sp>
        <p:nvSpPr>
          <p:cNvPr id="132" name="Shape 132"/>
          <p:cNvSpPr txBox="1">
            <a:spLocks noGrp="1"/>
          </p:cNvSpPr>
          <p:nvPr>
            <p:ph type="body" idx="2"/>
          </p:nvPr>
        </p:nvSpPr>
        <p:spPr>
          <a:xfrm>
            <a:off x="4527600" y="1647775"/>
            <a:ext cx="3999900" cy="2226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FFFFFF"/>
                </a:solidFill>
                <a:latin typeface="Arial"/>
                <a:ea typeface="Arial"/>
                <a:cs typeface="Arial"/>
                <a:sym typeface="Arial"/>
              </a:rPr>
              <a:t>“My parents always had bigger dreams for me to continue on to Secondary 5 but they expected that I would end up in ITE. Even if they didn't look at me differently, they still supported me for my decision to join ITE. They feared that ITE would influence me to join gangs, and pick up bad habits like smoking or loitering around in public.”</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896433" y="0"/>
            <a:ext cx="2345865" cy="1352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GB" sz="1600" u="sng" dirty="0">
                <a:solidFill>
                  <a:schemeClr val="tx1"/>
                </a:solidFill>
              </a:rPr>
              <a:t>Many Singaporeans have the impression that ITEs are for failures.</a:t>
            </a:r>
            <a:endParaRPr sz="1600" u="sng" dirty="0">
              <a:solidFill>
                <a:schemeClr val="tx1"/>
              </a:solidFill>
            </a:endParaRPr>
          </a:p>
        </p:txBody>
      </p:sp>
      <p:sp>
        <p:nvSpPr>
          <p:cNvPr id="139" name="Shape 139"/>
          <p:cNvSpPr txBox="1">
            <a:spLocks noGrp="1"/>
          </p:cNvSpPr>
          <p:nvPr>
            <p:ph type="body" idx="4294967295"/>
          </p:nvPr>
        </p:nvSpPr>
        <p:spPr>
          <a:xfrm>
            <a:off x="2896433" y="1546500"/>
            <a:ext cx="2323743" cy="1701599"/>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1400" dirty="0">
                <a:solidFill>
                  <a:srgbClr val="FFFFFF"/>
                </a:solidFill>
              </a:rPr>
              <a:t>Even though ITEs, polytechnics and junior colleges all serve a similar purpose, ITEs are not seen as on par to the other tertiary educational institutes, and are considered the black sheep of the lot. Why is that so?</a:t>
            </a:r>
            <a:endParaRPr sz="1400" dirty="0">
              <a:solidFill>
                <a:srgbClr val="FFFFFF"/>
              </a:solidFill>
            </a:endParaRPr>
          </a:p>
          <a:p>
            <a:pPr marL="0" lvl="0" indent="0">
              <a:spcBef>
                <a:spcPts val="1600"/>
              </a:spcBef>
              <a:spcAft>
                <a:spcPts val="1600"/>
              </a:spcAft>
              <a:buNone/>
            </a:pPr>
            <a:endParaRPr sz="1600" dirty="0">
              <a:solidFill>
                <a:srgbClr val="000000"/>
              </a:solidFill>
            </a:endParaRPr>
          </a:p>
        </p:txBody>
      </p:sp>
      <p:pic>
        <p:nvPicPr>
          <p:cNvPr id="3" name="Picture 2">
            <a:extLst>
              <a:ext uri="{FF2B5EF4-FFF2-40B4-BE49-F238E27FC236}">
                <a16:creationId xmlns:a16="http://schemas.microsoft.com/office/drawing/2014/main" id="{A3FDD662-7C47-4CAE-AE56-15CFC29A84B5}"/>
              </a:ext>
            </a:extLst>
          </p:cNvPr>
          <p:cNvPicPr>
            <a:picLocks noChangeAspect="1"/>
          </p:cNvPicPr>
          <p:nvPr/>
        </p:nvPicPr>
        <p:blipFill rotWithShape="1">
          <a:blip r:embed="rId3"/>
          <a:srcRect l="11458" t="5416" r="11774" b="19111"/>
          <a:stretch/>
        </p:blipFill>
        <p:spPr>
          <a:xfrm>
            <a:off x="5220176" y="0"/>
            <a:ext cx="3923824" cy="5143500"/>
          </a:xfrm>
          <a:prstGeom prst="rect">
            <a:avLst/>
          </a:prstGeom>
        </p:spPr>
      </p:pic>
      <p:pic>
        <p:nvPicPr>
          <p:cNvPr id="5" name="Picture 4">
            <a:extLst>
              <a:ext uri="{FF2B5EF4-FFF2-40B4-BE49-F238E27FC236}">
                <a16:creationId xmlns:a16="http://schemas.microsoft.com/office/drawing/2014/main" id="{D134D0ED-3F39-42BD-BA03-AB724CCA353E}"/>
              </a:ext>
            </a:extLst>
          </p:cNvPr>
          <p:cNvPicPr>
            <a:picLocks noChangeAspect="1"/>
          </p:cNvPicPr>
          <p:nvPr/>
        </p:nvPicPr>
        <p:blipFill>
          <a:blip r:embed="rId4"/>
          <a:stretch>
            <a:fillRect/>
          </a:stretch>
        </p:blipFill>
        <p:spPr>
          <a:xfrm>
            <a:off x="0" y="0"/>
            <a:ext cx="2896433"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p:nvPr/>
        </p:nvSpPr>
        <p:spPr>
          <a:xfrm>
            <a:off x="374738" y="135685"/>
            <a:ext cx="3430499" cy="1093876"/>
          </a:xfrm>
          <a:prstGeom prst="rect">
            <a:avLst/>
          </a:prstGeom>
          <a:noFill/>
          <a:ln w="2857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txBox="1">
            <a:spLocks noGrp="1"/>
          </p:cNvSpPr>
          <p:nvPr>
            <p:ph type="title"/>
          </p:nvPr>
        </p:nvSpPr>
        <p:spPr>
          <a:xfrm>
            <a:off x="374738" y="205323"/>
            <a:ext cx="3430499" cy="954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sz="3200" dirty="0"/>
              <a:t>Good grades = </a:t>
            </a:r>
            <a:br>
              <a:rPr lang="en-GB" sz="3200" dirty="0"/>
            </a:br>
            <a:r>
              <a:rPr lang="en-GB" sz="3200" dirty="0"/>
              <a:t>good days ahead</a:t>
            </a:r>
            <a:endParaRPr sz="3200" dirty="0"/>
          </a:p>
        </p:txBody>
      </p:sp>
      <p:sp>
        <p:nvSpPr>
          <p:cNvPr id="147" name="Shape 147"/>
          <p:cNvSpPr txBox="1">
            <a:spLocks noGrp="1"/>
          </p:cNvSpPr>
          <p:nvPr>
            <p:ph type="subTitle" idx="4294967295"/>
          </p:nvPr>
        </p:nvSpPr>
        <p:spPr>
          <a:xfrm>
            <a:off x="4571999" y="1775019"/>
            <a:ext cx="3933825" cy="2511231"/>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3800"/>
              </a:spcAft>
              <a:buNone/>
            </a:pPr>
            <a:r>
              <a:rPr lang="en-GB" sz="1600" dirty="0">
                <a:solidFill>
                  <a:srgbClr val="FFFFFF"/>
                </a:solidFill>
              </a:rPr>
              <a:t>Singaporeans are typically more “selfish” and want the best for themselves. This mindset causes them to press their children for achieve good grades as they believe it is best for them. This however may lead students may feel disappointed because they are unable to live up to the expectations of their parents.</a:t>
            </a:r>
            <a:endParaRPr sz="1600" dirty="0">
              <a:solidFill>
                <a:srgbClr val="FFFFFF"/>
              </a:solidFill>
            </a:endParaRPr>
          </a:p>
        </p:txBody>
      </p:sp>
      <p:sp>
        <p:nvSpPr>
          <p:cNvPr id="2" name="TextBox 1">
            <a:extLst>
              <a:ext uri="{FF2B5EF4-FFF2-40B4-BE49-F238E27FC236}">
                <a16:creationId xmlns:a16="http://schemas.microsoft.com/office/drawing/2014/main" id="{838CE480-C633-424D-8D87-27236373E9DB}"/>
              </a:ext>
            </a:extLst>
          </p:cNvPr>
          <p:cNvSpPr txBox="1"/>
          <p:nvPr/>
        </p:nvSpPr>
        <p:spPr>
          <a:xfrm>
            <a:off x="4671058" y="0"/>
            <a:ext cx="3735705" cy="1569660"/>
          </a:xfrm>
          <a:prstGeom prst="rect">
            <a:avLst/>
          </a:prstGeom>
          <a:noFill/>
        </p:spPr>
        <p:txBody>
          <a:bodyPr wrap="square" rtlCol="0">
            <a:spAutoFit/>
          </a:bodyPr>
          <a:lstStyle/>
          <a:p>
            <a:pPr algn="ctr"/>
            <a:r>
              <a:rPr lang="en-SG" sz="4800" b="1" u="sng" dirty="0">
                <a:solidFill>
                  <a:schemeClr val="tx1"/>
                </a:solidFill>
              </a:rPr>
              <a:t>Grades are everything</a:t>
            </a:r>
          </a:p>
        </p:txBody>
      </p:sp>
      <p:pic>
        <p:nvPicPr>
          <p:cNvPr id="9218" name="Picture 2" descr="https://lh6.googleusercontent.com/BKOE8Jt6Zqby62TE-pBbuEz-zDJQqLUg9J56ap-oSYQsFp1h9Lsx5fefYfZko4E1s66e7uaqx0tk_yvIs0VFBQ3FXRVTt_DFdsk3N9-cPZHZjxldDAxwLjS7thNVpkhr9QfPRAxtALo">
            <a:extLst>
              <a:ext uri="{FF2B5EF4-FFF2-40B4-BE49-F238E27FC236}">
                <a16:creationId xmlns:a16="http://schemas.microsoft.com/office/drawing/2014/main" id="{E9C72977-F5DA-43BB-986E-8F67D0918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203" y="1299199"/>
            <a:ext cx="2657747" cy="3810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53949" y="114305"/>
            <a:ext cx="5337870" cy="1008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sz="2400" u="sng" dirty="0">
                <a:latin typeface="Nunito"/>
                <a:ea typeface="Nunito"/>
                <a:cs typeface="Nunito"/>
                <a:sym typeface="Nunito"/>
              </a:rPr>
              <a:t>Singaporeans have been brought up with the mentality “the degree brings the money”</a:t>
            </a:r>
            <a:endParaRPr sz="2400" u="sng" dirty="0">
              <a:latin typeface="Nunito"/>
              <a:ea typeface="Nunito"/>
              <a:cs typeface="Nunito"/>
              <a:sym typeface="Nunito"/>
            </a:endParaRPr>
          </a:p>
        </p:txBody>
      </p:sp>
      <p:sp>
        <p:nvSpPr>
          <p:cNvPr id="154" name="Shape 154"/>
          <p:cNvSpPr txBox="1">
            <a:spLocks noGrp="1"/>
          </p:cNvSpPr>
          <p:nvPr>
            <p:ph type="body" idx="4294967295"/>
          </p:nvPr>
        </p:nvSpPr>
        <p:spPr>
          <a:xfrm>
            <a:off x="668495" y="1559480"/>
            <a:ext cx="3860079" cy="1440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400" dirty="0">
                <a:solidFill>
                  <a:srgbClr val="FFFFFF"/>
                </a:solidFill>
              </a:rPr>
              <a:t>People usually view a degree holder as someone successful or financially secured. This mentality has influenced many to have a bad impression on ITE students, and assume that these students will not earn much money in the future. However, this is not true.</a:t>
            </a:r>
            <a:endParaRPr sz="1400" dirty="0">
              <a:solidFill>
                <a:srgbClr val="FFFFFF"/>
              </a:solidFill>
            </a:endParaRPr>
          </a:p>
        </p:txBody>
      </p:sp>
      <p:pic>
        <p:nvPicPr>
          <p:cNvPr id="155" name="Shape 155"/>
          <p:cNvPicPr preferRelativeResize="0"/>
          <p:nvPr/>
        </p:nvPicPr>
        <p:blipFill>
          <a:blip r:embed="rId3">
            <a:alphaModFix/>
          </a:blip>
          <a:stretch>
            <a:fillRect/>
          </a:stretch>
        </p:blipFill>
        <p:spPr>
          <a:xfrm>
            <a:off x="5283921" y="0"/>
            <a:ext cx="386007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59"/>
        <p:cNvGrpSpPr/>
        <p:nvPr/>
      </p:nvGrpSpPr>
      <p:grpSpPr>
        <a:xfrm>
          <a:off x="0" y="0"/>
          <a:ext cx="0" cy="0"/>
          <a:chOff x="0" y="0"/>
          <a:chExt cx="0" cy="0"/>
        </a:xfrm>
      </p:grpSpPr>
      <p:sp>
        <p:nvSpPr>
          <p:cNvPr id="160" name="Shape 1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a:t>This in turn causes...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677375" y="0"/>
            <a:ext cx="3542400" cy="1511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sz="3600" u="sng"/>
              <a:t>Better schools = better life ahead</a:t>
            </a:r>
            <a:endParaRPr sz="3600" u="sng"/>
          </a:p>
        </p:txBody>
      </p:sp>
      <p:sp>
        <p:nvSpPr>
          <p:cNvPr id="166" name="Shape 166"/>
          <p:cNvSpPr txBox="1">
            <a:spLocks noGrp="1"/>
          </p:cNvSpPr>
          <p:nvPr>
            <p:ph type="body" idx="4294967295"/>
          </p:nvPr>
        </p:nvSpPr>
        <p:spPr>
          <a:xfrm>
            <a:off x="650475" y="1708475"/>
            <a:ext cx="2575800" cy="2602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400" dirty="0">
                <a:solidFill>
                  <a:srgbClr val="FFFFFF"/>
                </a:solidFill>
              </a:rPr>
              <a:t>People think being in an elite school opens reservoirs of larger government funds for activities such as overseas enrichment programmes have even more budget to get better educators in the institution, or better connections for promising jobs or universities.</a:t>
            </a:r>
            <a:endParaRPr sz="1400" dirty="0">
              <a:solidFill>
                <a:srgbClr val="FFFFFF"/>
              </a:solidFill>
            </a:endParaRPr>
          </a:p>
        </p:txBody>
      </p:sp>
      <p:sp>
        <p:nvSpPr>
          <p:cNvPr id="167" name="Shape 167"/>
          <p:cNvSpPr txBox="1">
            <a:spLocks noGrp="1"/>
          </p:cNvSpPr>
          <p:nvPr>
            <p:ph type="body" idx="4294967295"/>
          </p:nvPr>
        </p:nvSpPr>
        <p:spPr>
          <a:xfrm>
            <a:off x="3550225" y="3830500"/>
            <a:ext cx="3717900" cy="300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700" b="1">
              <a:solidFill>
                <a:srgbClr val="000000"/>
              </a:solidFill>
              <a:latin typeface="Arial"/>
              <a:ea typeface="Arial"/>
              <a:cs typeface="Arial"/>
              <a:sym typeface="Arial"/>
            </a:endParaRPr>
          </a:p>
          <a:p>
            <a:pPr marL="0" lvl="0" indent="0">
              <a:spcBef>
                <a:spcPts val="1600"/>
              </a:spcBef>
              <a:spcAft>
                <a:spcPts val="0"/>
              </a:spcAft>
              <a:buNone/>
            </a:pPr>
            <a:endParaRPr sz="700"/>
          </a:p>
          <a:p>
            <a:pPr marL="0" lvl="0" indent="0">
              <a:spcBef>
                <a:spcPts val="1600"/>
              </a:spcBef>
              <a:spcAft>
                <a:spcPts val="1600"/>
              </a:spcAft>
              <a:buNone/>
            </a:pPr>
            <a:br>
              <a:rPr lang="en-GB" sz="700"/>
            </a:br>
            <a:endParaRPr sz="700"/>
          </a:p>
        </p:txBody>
      </p:sp>
      <p:pic>
        <p:nvPicPr>
          <p:cNvPr id="168" name="Shape 168"/>
          <p:cNvPicPr preferRelativeResize="0"/>
          <p:nvPr/>
        </p:nvPicPr>
        <p:blipFill>
          <a:blip r:embed="rId3">
            <a:alphaModFix/>
          </a:blip>
          <a:stretch>
            <a:fillRect/>
          </a:stretch>
        </p:blipFill>
        <p:spPr>
          <a:xfrm>
            <a:off x="3707762" y="1708463"/>
            <a:ext cx="5392226" cy="1132373"/>
          </a:xfrm>
          <a:prstGeom prst="rect">
            <a:avLst/>
          </a:prstGeom>
          <a:noFill/>
          <a:ln>
            <a:noFill/>
          </a:ln>
        </p:spPr>
      </p:pic>
      <p:pic>
        <p:nvPicPr>
          <p:cNvPr id="169" name="Shape 169"/>
          <p:cNvPicPr preferRelativeResize="0"/>
          <p:nvPr/>
        </p:nvPicPr>
        <p:blipFill>
          <a:blip r:embed="rId4">
            <a:alphaModFix/>
          </a:blip>
          <a:stretch>
            <a:fillRect/>
          </a:stretch>
        </p:blipFill>
        <p:spPr>
          <a:xfrm>
            <a:off x="3707750" y="2840850"/>
            <a:ext cx="5392251" cy="1511175"/>
          </a:xfrm>
          <a:prstGeom prst="rect">
            <a:avLst/>
          </a:prstGeom>
          <a:noFill/>
          <a:ln>
            <a:noFill/>
          </a:ln>
        </p:spPr>
      </p:pic>
      <p:pic>
        <p:nvPicPr>
          <p:cNvPr id="170" name="Shape 170"/>
          <p:cNvPicPr preferRelativeResize="0"/>
          <p:nvPr/>
        </p:nvPicPr>
        <p:blipFill>
          <a:blip r:embed="rId4">
            <a:alphaModFix/>
          </a:blip>
          <a:stretch>
            <a:fillRect/>
          </a:stretch>
        </p:blipFill>
        <p:spPr>
          <a:xfrm>
            <a:off x="3707750" y="3012300"/>
            <a:ext cx="5392251" cy="1511175"/>
          </a:xfrm>
          <a:prstGeom prst="rect">
            <a:avLst/>
          </a:prstGeom>
          <a:noFill/>
          <a:ln>
            <a:noFill/>
          </a:ln>
        </p:spPr>
      </p:pic>
      <p:sp>
        <p:nvSpPr>
          <p:cNvPr id="171" name="Shape 171"/>
          <p:cNvSpPr txBox="1"/>
          <p:nvPr/>
        </p:nvSpPr>
        <p:spPr>
          <a:xfrm>
            <a:off x="3667125" y="4484375"/>
            <a:ext cx="3162300" cy="21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a:solidFill>
                  <a:srgbClr val="FFFFFF"/>
                </a:solidFill>
              </a:rPr>
              <a:t>Article about elitism in singapore</a:t>
            </a:r>
            <a:endParaRPr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544950" y="123525"/>
            <a:ext cx="5857800" cy="684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sz="4000" u="sng"/>
              <a:t>Meritocracy in Singapore</a:t>
            </a:r>
            <a:endParaRPr sz="4000" u="sng"/>
          </a:p>
        </p:txBody>
      </p:sp>
      <p:sp>
        <p:nvSpPr>
          <p:cNvPr id="177" name="Shape 177"/>
          <p:cNvSpPr txBox="1">
            <a:spLocks noGrp="1"/>
          </p:cNvSpPr>
          <p:nvPr>
            <p:ph type="body" idx="4294967295"/>
          </p:nvPr>
        </p:nvSpPr>
        <p:spPr>
          <a:xfrm>
            <a:off x="4721240" y="3505200"/>
            <a:ext cx="4009500" cy="1314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200" dirty="0">
                <a:solidFill>
                  <a:srgbClr val="FFFFFF"/>
                </a:solidFill>
              </a:rPr>
              <a:t>Meritocracy is a political philosophy which rewards people by their talent and skill.</a:t>
            </a:r>
            <a:endParaRPr sz="1200" dirty="0">
              <a:solidFill>
                <a:srgbClr val="FFFFFF"/>
              </a:solidFill>
            </a:endParaRPr>
          </a:p>
          <a:p>
            <a:pPr marL="0" lvl="0" indent="0">
              <a:spcBef>
                <a:spcPts val="1600"/>
              </a:spcBef>
              <a:spcAft>
                <a:spcPts val="1600"/>
              </a:spcAft>
              <a:buNone/>
            </a:pPr>
            <a:r>
              <a:rPr lang="en-GB" sz="1200" dirty="0">
                <a:solidFill>
                  <a:srgbClr val="FFFFFF"/>
                </a:solidFill>
              </a:rPr>
              <a:t>Singapore uses this system for the benefit of financially weaker students who are potentially academically stronger. However, this causes some to become complacent. The obvious one being elitism</a:t>
            </a:r>
            <a:endParaRPr sz="1200" dirty="0">
              <a:solidFill>
                <a:srgbClr val="FFFFFF"/>
              </a:solidFill>
            </a:endParaRPr>
          </a:p>
        </p:txBody>
      </p:sp>
      <p:sp>
        <p:nvSpPr>
          <p:cNvPr id="178" name="Shape 178"/>
          <p:cNvSpPr txBox="1"/>
          <p:nvPr/>
        </p:nvSpPr>
        <p:spPr>
          <a:xfrm>
            <a:off x="752475" y="1019100"/>
            <a:ext cx="3485400" cy="291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dirty="0">
                <a:solidFill>
                  <a:srgbClr val="FFFFFF"/>
                </a:solidFill>
              </a:rPr>
              <a:t>“</a:t>
            </a:r>
            <a:r>
              <a:rPr lang="en-GB" sz="1800" dirty="0">
                <a:solidFill>
                  <a:srgbClr val="FFFFFF"/>
                </a:solidFill>
                <a:latin typeface="Georgia"/>
                <a:ea typeface="Georgia"/>
                <a:cs typeface="Georgia"/>
                <a:sym typeface="Georgia"/>
              </a:rPr>
              <a:t>Today, the Singaporean idea of meritocracy is criticized for entrenching structural limits on mobility; for its overly narrow idea of merit and success; and for an increasingly self-regarding elite that seems too interested in staying in power and that citizens perceive as arrogant and unresponsive to their needs.”</a:t>
            </a:r>
            <a:endParaRPr sz="1800" dirty="0">
              <a:solidFill>
                <a:srgbClr val="FFFFFF"/>
              </a:solidFill>
              <a:latin typeface="Georgia"/>
              <a:ea typeface="Georgia"/>
              <a:cs typeface="Georgia"/>
              <a:sym typeface="Georgia"/>
            </a:endParaRPr>
          </a:p>
          <a:p>
            <a:pPr marL="0" lvl="0" indent="0">
              <a:spcBef>
                <a:spcPts val="0"/>
              </a:spcBef>
              <a:spcAft>
                <a:spcPts val="0"/>
              </a:spcAft>
              <a:buNone/>
            </a:pPr>
            <a:r>
              <a:rPr lang="en-GB" sz="900" dirty="0">
                <a:solidFill>
                  <a:srgbClr val="FFFFFF"/>
                </a:solidFill>
                <a:latin typeface="Georgia"/>
                <a:ea typeface="Georgia"/>
                <a:cs typeface="Georgia"/>
                <a:sym typeface="Georgia"/>
              </a:rPr>
              <a:t>A passage from an article talking about meritocracy in Singapore</a:t>
            </a:r>
            <a:endParaRPr sz="900" dirty="0">
              <a:solidFill>
                <a:srgbClr val="FFFFFF"/>
              </a:solidFill>
              <a:latin typeface="Georgia"/>
              <a:ea typeface="Georgia"/>
              <a:cs typeface="Georgia"/>
              <a:sym typeface="Georgia"/>
            </a:endParaRPr>
          </a:p>
          <a:p>
            <a:pPr marL="0" lvl="0" indent="0">
              <a:spcBef>
                <a:spcPts val="0"/>
              </a:spcBef>
              <a:spcAft>
                <a:spcPts val="0"/>
              </a:spcAft>
              <a:buNone/>
            </a:pPr>
            <a:endParaRPr sz="600" dirty="0">
              <a:solidFill>
                <a:srgbClr val="11111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93D124F-232F-489B-9D2A-F8D3C0BB2C91}"/>
              </a:ext>
            </a:extLst>
          </p:cNvPr>
          <p:cNvPicPr>
            <a:picLocks noChangeAspect="1"/>
          </p:cNvPicPr>
          <p:nvPr/>
        </p:nvPicPr>
        <p:blipFill rotWithShape="1">
          <a:blip r:embed="rId3"/>
          <a:srcRect b="22348"/>
          <a:stretch/>
        </p:blipFill>
        <p:spPr>
          <a:xfrm>
            <a:off x="5188267" y="846172"/>
            <a:ext cx="2531745" cy="2621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013230" y="-61125"/>
            <a:ext cx="7750200" cy="9993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4800" u="sng" dirty="0"/>
              <a:t>Elitism and discrimination </a:t>
            </a:r>
            <a:endParaRPr sz="4800" u="sng" dirty="0"/>
          </a:p>
        </p:txBody>
      </p:sp>
      <p:pic>
        <p:nvPicPr>
          <p:cNvPr id="185" name="Shape 185"/>
          <p:cNvPicPr preferRelativeResize="0"/>
          <p:nvPr/>
        </p:nvPicPr>
        <p:blipFill>
          <a:blip r:embed="rId3">
            <a:alphaModFix/>
          </a:blip>
          <a:stretch>
            <a:fillRect/>
          </a:stretch>
        </p:blipFill>
        <p:spPr>
          <a:xfrm>
            <a:off x="234600" y="836300"/>
            <a:ext cx="3919050" cy="3919050"/>
          </a:xfrm>
          <a:prstGeom prst="rect">
            <a:avLst/>
          </a:prstGeom>
          <a:noFill/>
          <a:ln>
            <a:noFill/>
          </a:ln>
        </p:spPr>
      </p:pic>
      <p:sp>
        <p:nvSpPr>
          <p:cNvPr id="186" name="Shape 186"/>
          <p:cNvSpPr txBox="1"/>
          <p:nvPr/>
        </p:nvSpPr>
        <p:spPr>
          <a:xfrm>
            <a:off x="234600" y="4704975"/>
            <a:ext cx="3119100" cy="419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a:solidFill>
                  <a:srgbClr val="FFFFFF"/>
                </a:solidFill>
              </a:rPr>
              <a:t>A post made by a student from a “higher” tertiary school </a:t>
            </a:r>
            <a:endParaRPr sz="1000">
              <a:solidFill>
                <a:srgbClr val="FFFFFF"/>
              </a:solidFill>
            </a:endParaRPr>
          </a:p>
        </p:txBody>
      </p:sp>
      <p:sp>
        <p:nvSpPr>
          <p:cNvPr id="187" name="Shape 187"/>
          <p:cNvSpPr txBox="1">
            <a:spLocks noGrp="1"/>
          </p:cNvSpPr>
          <p:nvPr>
            <p:ph type="body" idx="2"/>
          </p:nvPr>
        </p:nvSpPr>
        <p:spPr>
          <a:xfrm>
            <a:off x="4800425" y="1585875"/>
            <a:ext cx="3784500" cy="3119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800">
                <a:solidFill>
                  <a:srgbClr val="FFFFFF"/>
                </a:solidFill>
              </a:rPr>
              <a:t>Some Singaporeans view ITE students as inferior, and self proclaim the right to mock them, with the impression that ITE students and intellectually weak and tend to fail their exams. This toxic elitist attitude causes them to target ITE students.</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778424" y="64025"/>
            <a:ext cx="3793575"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u="sng" dirty="0"/>
              <a:t>Putting on an identity</a:t>
            </a:r>
            <a:endParaRPr u="sng" dirty="0"/>
          </a:p>
        </p:txBody>
      </p:sp>
      <p:sp>
        <p:nvSpPr>
          <p:cNvPr id="193" name="Shape 193"/>
          <p:cNvSpPr txBox="1">
            <a:spLocks noGrp="1"/>
          </p:cNvSpPr>
          <p:nvPr>
            <p:ph type="body" idx="1"/>
          </p:nvPr>
        </p:nvSpPr>
        <p:spPr>
          <a:xfrm>
            <a:off x="330750" y="636725"/>
            <a:ext cx="5031900" cy="2541600"/>
          </a:xfrm>
          <a:prstGeom prst="rect">
            <a:avLst/>
          </a:prstGeom>
        </p:spPr>
        <p:txBody>
          <a:bodyPr spcFirstLastPara="1" wrap="square" lIns="91425" tIns="91425" rIns="91425" bIns="91425" anchor="t" anchorCtr="0">
            <a:noAutofit/>
          </a:bodyPr>
          <a:lstStyle/>
          <a:p>
            <a:pPr marL="0" lvl="0" indent="0" rtl="0">
              <a:lnSpc>
                <a:spcPct val="169565"/>
              </a:lnSpc>
              <a:spcBef>
                <a:spcPts val="0"/>
              </a:spcBef>
              <a:spcAft>
                <a:spcPts val="0"/>
              </a:spcAft>
              <a:buNone/>
            </a:pPr>
            <a:r>
              <a:rPr lang="en-GB" sz="1000">
                <a:solidFill>
                  <a:srgbClr val="FFFFFF"/>
                </a:solidFill>
                <a:latin typeface="Arial"/>
                <a:ea typeface="Arial"/>
                <a:cs typeface="Arial"/>
                <a:sym typeface="Arial"/>
              </a:rPr>
              <a:t>“Every year, four in ten students fail to make it to the polytechnics after the O levels. Of this number, half will end up entering the Institute of Technical Education (ITE) to gain vocational skills in preparation for skilled work.</a:t>
            </a:r>
            <a:br>
              <a:rPr lang="en-GB" sz="1000">
                <a:solidFill>
                  <a:srgbClr val="FFFFFF"/>
                </a:solidFill>
                <a:latin typeface="Arial"/>
                <a:ea typeface="Arial"/>
                <a:cs typeface="Arial"/>
                <a:sym typeface="Arial"/>
              </a:rPr>
            </a:br>
            <a:r>
              <a:rPr lang="en-GB" sz="1000">
                <a:solidFill>
                  <a:srgbClr val="FFFFFF"/>
                </a:solidFill>
                <a:latin typeface="Arial"/>
                <a:ea typeface="Arial"/>
                <a:cs typeface="Arial"/>
                <a:sym typeface="Arial"/>
              </a:rPr>
              <a:t>Although it is still possible for ITE students to earn a place in the polytechnics after two years of vocational education, students must be within the top two per cent of their 32,000-strong cohort.”</a:t>
            </a:r>
            <a:endParaRPr sz="1000">
              <a:solidFill>
                <a:srgbClr val="FFFFFF"/>
              </a:solidFill>
              <a:latin typeface="Arial"/>
              <a:ea typeface="Arial"/>
              <a:cs typeface="Arial"/>
              <a:sym typeface="Arial"/>
            </a:endParaRPr>
          </a:p>
          <a:p>
            <a:pPr marL="0" lvl="0" indent="0" rtl="0">
              <a:lnSpc>
                <a:spcPct val="169565"/>
              </a:lnSpc>
              <a:spcBef>
                <a:spcPts val="2000"/>
              </a:spcBef>
              <a:spcAft>
                <a:spcPts val="0"/>
              </a:spcAft>
              <a:buNone/>
            </a:pPr>
            <a:r>
              <a:rPr lang="en-GB" sz="1000">
                <a:solidFill>
                  <a:srgbClr val="FFFFFF"/>
                </a:solidFill>
                <a:latin typeface="Arial"/>
                <a:ea typeface="Arial"/>
                <a:cs typeface="Arial"/>
                <a:sym typeface="Arial"/>
              </a:rPr>
              <a:t>In an interview with Channel News Asia, Associate Professor Irene Ng, from the Social Work Department at the National University of Singapore, said: “Whenever you have a category, people will assign prestige or stigma to it. And so people will all go for that prestigious group, for example the Integrated Programme. Or, people will assign a stigma to a programme that’s not so popular.“There’s also research that shows that when you assign a label to somebody, the person will behave according to that way, it’s a self-fulfilling prophecy. So for example if we teach students in the Normal (Technical/Academic) stream to a low level because we think that is the level, then students could react to it, and give you back what you think you want.”</a:t>
            </a:r>
            <a:endParaRPr sz="1000">
              <a:solidFill>
                <a:srgbClr val="FFFFFF"/>
              </a:solidFill>
              <a:latin typeface="Arial"/>
              <a:ea typeface="Arial"/>
              <a:cs typeface="Arial"/>
              <a:sym typeface="Arial"/>
            </a:endParaRPr>
          </a:p>
          <a:p>
            <a:pPr marL="0" lvl="0" indent="0" rtl="0">
              <a:lnSpc>
                <a:spcPct val="169565"/>
              </a:lnSpc>
              <a:spcBef>
                <a:spcPts val="2000"/>
              </a:spcBef>
              <a:spcAft>
                <a:spcPts val="0"/>
              </a:spcAft>
              <a:buNone/>
            </a:pPr>
            <a:endParaRPr sz="1000">
              <a:solidFill>
                <a:srgbClr val="FFFFFF"/>
              </a:solidFill>
              <a:latin typeface="Arial"/>
              <a:ea typeface="Arial"/>
              <a:cs typeface="Arial"/>
              <a:sym typeface="Arial"/>
            </a:endParaRPr>
          </a:p>
          <a:p>
            <a:pPr marL="0" lvl="0" indent="0">
              <a:spcBef>
                <a:spcPts val="2000"/>
              </a:spcBef>
              <a:spcAft>
                <a:spcPts val="1600"/>
              </a:spcAft>
              <a:buNone/>
            </a:pPr>
            <a:endParaRPr sz="1000">
              <a:solidFill>
                <a:srgbClr val="FFFFFF"/>
              </a:solidFill>
              <a:latin typeface="Arial"/>
              <a:ea typeface="Arial"/>
              <a:cs typeface="Arial"/>
              <a:sym typeface="Arial"/>
            </a:endParaRPr>
          </a:p>
        </p:txBody>
      </p:sp>
      <p:sp>
        <p:nvSpPr>
          <p:cNvPr id="194" name="Shape 194"/>
          <p:cNvSpPr txBox="1">
            <a:spLocks noGrp="1"/>
          </p:cNvSpPr>
          <p:nvPr>
            <p:ph type="body" idx="2"/>
          </p:nvPr>
        </p:nvSpPr>
        <p:spPr>
          <a:xfrm>
            <a:off x="5599125" y="1636400"/>
            <a:ext cx="3430500" cy="3336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900" dirty="0">
                <a:solidFill>
                  <a:srgbClr val="F3F3F3"/>
                </a:solidFill>
              </a:rPr>
              <a:t>With the aid of society, Singapore have made this sort of education hierarchy.</a:t>
            </a:r>
            <a:endParaRPr sz="900" dirty="0">
              <a:solidFill>
                <a:srgbClr val="F3F3F3"/>
              </a:solidFill>
            </a:endParaRPr>
          </a:p>
          <a:p>
            <a:pPr marL="0" lvl="0" indent="0">
              <a:spcBef>
                <a:spcPts val="1600"/>
              </a:spcBef>
              <a:spcAft>
                <a:spcPts val="0"/>
              </a:spcAft>
              <a:buNone/>
            </a:pPr>
            <a:r>
              <a:rPr lang="en-GB" sz="900" dirty="0">
                <a:solidFill>
                  <a:srgbClr val="F3F3F3"/>
                </a:solidFill>
              </a:rPr>
              <a:t>They will set up an idea on what and how a certain education position a person who is in should be seen and viewed</a:t>
            </a:r>
            <a:endParaRPr sz="900" dirty="0">
              <a:solidFill>
                <a:srgbClr val="F3F3F3"/>
              </a:solidFill>
            </a:endParaRPr>
          </a:p>
          <a:p>
            <a:pPr marL="0" lvl="0" indent="0">
              <a:spcBef>
                <a:spcPts val="1600"/>
              </a:spcBef>
              <a:spcAft>
                <a:spcPts val="0"/>
              </a:spcAft>
              <a:buNone/>
            </a:pPr>
            <a:r>
              <a:rPr lang="en-GB" sz="900" dirty="0">
                <a:solidFill>
                  <a:srgbClr val="F3F3F3"/>
                </a:solidFill>
              </a:rPr>
              <a:t>People will tend to see himself as smarter and better than other when place in a “</a:t>
            </a:r>
            <a:r>
              <a:rPr lang="en-GB" sz="900" dirty="0" err="1">
                <a:solidFill>
                  <a:srgbClr val="F3F3F3"/>
                </a:solidFill>
              </a:rPr>
              <a:t>prestiges</a:t>
            </a:r>
            <a:r>
              <a:rPr lang="en-GB" sz="900" dirty="0">
                <a:solidFill>
                  <a:srgbClr val="F3F3F3"/>
                </a:solidFill>
              </a:rPr>
              <a:t>” place or a position when people praising you just for being there is common. They will build this pedestal for this position and unsurprisingly, everyone wants to go there, or that's what everyone thinks that is</a:t>
            </a:r>
            <a:endParaRPr sz="900" dirty="0">
              <a:solidFill>
                <a:srgbClr val="F3F3F3"/>
              </a:solidFill>
            </a:endParaRPr>
          </a:p>
          <a:p>
            <a:pPr marL="0" lvl="0" indent="0">
              <a:spcBef>
                <a:spcPts val="1600"/>
              </a:spcBef>
              <a:spcAft>
                <a:spcPts val="1600"/>
              </a:spcAft>
              <a:buNone/>
            </a:pPr>
            <a:r>
              <a:rPr lang="en-GB" sz="900" dirty="0">
                <a:solidFill>
                  <a:srgbClr val="F3F3F3"/>
                </a:solidFill>
              </a:rPr>
              <a:t>This however causes people to think ill of those bottom of the hierarchy and will place stigma on this position. This will likely cause people to just see this stigma as fact and ended up not seeing people of lower education position as person of different taste and passion but rather a person who fail to get a spot at the “good” spot and that they are not “good” enough due to them being lazy or being a delinquent.</a:t>
            </a:r>
            <a:endParaRPr sz="900" dirty="0">
              <a:solidFill>
                <a:srgbClr val="F3F3F3"/>
              </a:solidFill>
            </a:endParaRPr>
          </a:p>
        </p:txBody>
      </p:sp>
      <p:sp>
        <p:nvSpPr>
          <p:cNvPr id="195" name="Shape 195"/>
          <p:cNvSpPr txBox="1"/>
          <p:nvPr/>
        </p:nvSpPr>
        <p:spPr>
          <a:xfrm>
            <a:off x="330750" y="4732025"/>
            <a:ext cx="1993200" cy="31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600">
                <a:solidFill>
                  <a:srgbClr val="FFFFFF"/>
                </a:solidFill>
              </a:rPr>
              <a:t>A passage from an article talking about stigma and social hierarchy in Singapore’s education system</a:t>
            </a:r>
            <a:endParaRPr sz="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0" y="1110814"/>
            <a:ext cx="4400551" cy="3426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GB" sz="4400" u="sng" dirty="0"/>
              <a:t>Fear of entering polytechnics</a:t>
            </a:r>
            <a:endParaRPr sz="4400" u="sng" dirty="0"/>
          </a:p>
        </p:txBody>
      </p:sp>
      <p:sp>
        <p:nvSpPr>
          <p:cNvPr id="201" name="Shape 201"/>
          <p:cNvSpPr txBox="1">
            <a:spLocks noGrp="1"/>
          </p:cNvSpPr>
          <p:nvPr>
            <p:ph type="body" idx="1"/>
          </p:nvPr>
        </p:nvSpPr>
        <p:spPr>
          <a:xfrm>
            <a:off x="390450" y="1207775"/>
            <a:ext cx="3904950" cy="324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a:p>
            <a:pPr marL="0" lvl="0" indent="0" algn="ctr" rtl="0">
              <a:spcBef>
                <a:spcPts val="0"/>
              </a:spcBef>
              <a:spcAft>
                <a:spcPts val="0"/>
              </a:spcAft>
              <a:buNone/>
            </a:pPr>
            <a:r>
              <a:rPr lang="en-GB" sz="1800" dirty="0">
                <a:solidFill>
                  <a:srgbClr val="FFFFFF"/>
                </a:solidFill>
                <a:latin typeface="Arial"/>
                <a:ea typeface="Arial"/>
                <a:cs typeface="Arial"/>
                <a:sym typeface="Arial"/>
              </a:rPr>
              <a:t>I definitely fear rejection. I feel like giving up because I felt like I didn't give it my best when I know I already did. At the same time, I have faith that I can survive. I know that I have at least my strengths and new-found skills that I can use when I enter Polytechnic and the working world.</a:t>
            </a:r>
            <a:endParaRPr sz="1800" dirty="0">
              <a:solidFill>
                <a:srgbClr val="FFFFFF"/>
              </a:solidFill>
              <a:latin typeface="Arial"/>
              <a:ea typeface="Arial"/>
              <a:cs typeface="Arial"/>
              <a:sym typeface="Arial"/>
            </a:endParaRPr>
          </a:p>
          <a:p>
            <a:pPr marL="0" lvl="0" indent="0">
              <a:spcBef>
                <a:spcPts val="0"/>
              </a:spcBef>
              <a:spcAft>
                <a:spcPts val="1600"/>
              </a:spcAft>
              <a:buNone/>
            </a:pPr>
            <a:r>
              <a:rPr lang="en-GB" sz="1600" dirty="0"/>
              <a:t>-</a:t>
            </a:r>
            <a:r>
              <a:rPr lang="en-GB" sz="1600" dirty="0" err="1"/>
              <a:t>Haziqah</a:t>
            </a:r>
            <a:endParaRPr sz="1600" dirty="0"/>
          </a:p>
        </p:txBody>
      </p:sp>
      <p:sp>
        <p:nvSpPr>
          <p:cNvPr id="202" name="Shape 202"/>
          <p:cNvSpPr txBox="1"/>
          <p:nvPr/>
        </p:nvSpPr>
        <p:spPr>
          <a:xfrm>
            <a:off x="4743450" y="2617475"/>
            <a:ext cx="4010100" cy="971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endParaRPr sz="800"/>
          </a:p>
        </p:txBody>
      </p:sp>
      <p:pic>
        <p:nvPicPr>
          <p:cNvPr id="7170" name="Picture 2" descr="https://lh4.googleusercontent.com/9FF_I8VqsN609S51SGdJGlKcNlUKfxXPuPRSeVqo1xlc62JEKZ4oeLPfEK-h9UVTJqDr-Mog0djUBzvmeyoBQCcUO2jjsWQ732pf5kaIKDrCcgxBCsOfOus6_wunzgMRjtdTz3o6aJs">
            <a:extLst>
              <a:ext uri="{FF2B5EF4-FFF2-40B4-BE49-F238E27FC236}">
                <a16:creationId xmlns:a16="http://schemas.microsoft.com/office/drawing/2014/main" id="{A09F05C4-C406-4A89-BA43-B3EB6C482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1" y="453817"/>
            <a:ext cx="4543425" cy="3407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137474" y="159275"/>
            <a:ext cx="4077975"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4000" u="sng" dirty="0"/>
              <a:t>Fear of entering polytechnics</a:t>
            </a:r>
            <a:endParaRPr sz="4000" u="sng" dirty="0"/>
          </a:p>
        </p:txBody>
      </p:sp>
      <p:sp>
        <p:nvSpPr>
          <p:cNvPr id="208" name="Shape 208"/>
          <p:cNvSpPr txBox="1">
            <a:spLocks noGrp="1"/>
          </p:cNvSpPr>
          <p:nvPr>
            <p:ph type="body" idx="1"/>
          </p:nvPr>
        </p:nvSpPr>
        <p:spPr>
          <a:xfrm>
            <a:off x="381000" y="1643850"/>
            <a:ext cx="3590925" cy="2541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dirty="0">
                <a:solidFill>
                  <a:srgbClr val="FFFFFF"/>
                </a:solidFill>
                <a:latin typeface="Arial"/>
                <a:ea typeface="Arial"/>
                <a:cs typeface="Arial"/>
                <a:sym typeface="Arial"/>
              </a:rPr>
              <a:t>I’m afraid of being outcasted as “that guy” just because of being in ITE. I’m afraid of not being accepted by my peers and ended up being alone for my entire Poly life. I want to show them that although </a:t>
            </a:r>
            <a:r>
              <a:rPr lang="en-GB" sz="1800" dirty="0" err="1">
                <a:solidFill>
                  <a:srgbClr val="FFFFFF"/>
                </a:solidFill>
                <a:latin typeface="Arial"/>
                <a:ea typeface="Arial"/>
                <a:cs typeface="Arial"/>
                <a:sym typeface="Arial"/>
              </a:rPr>
              <a:t>i</a:t>
            </a:r>
            <a:r>
              <a:rPr lang="en-GB" sz="1800" dirty="0">
                <a:solidFill>
                  <a:srgbClr val="FFFFFF"/>
                </a:solidFill>
                <a:latin typeface="Arial"/>
                <a:ea typeface="Arial"/>
                <a:cs typeface="Arial"/>
                <a:sym typeface="Arial"/>
              </a:rPr>
              <a:t> came from ITE, </a:t>
            </a:r>
            <a:r>
              <a:rPr lang="en-GB" sz="1800" dirty="0" err="1">
                <a:solidFill>
                  <a:srgbClr val="FFFFFF"/>
                </a:solidFill>
                <a:latin typeface="Arial"/>
                <a:ea typeface="Arial"/>
                <a:cs typeface="Arial"/>
                <a:sym typeface="Arial"/>
              </a:rPr>
              <a:t>i</a:t>
            </a:r>
            <a:r>
              <a:rPr lang="en-GB" sz="1800" dirty="0">
                <a:solidFill>
                  <a:srgbClr val="FFFFFF"/>
                </a:solidFill>
                <a:latin typeface="Arial"/>
                <a:ea typeface="Arial"/>
                <a:cs typeface="Arial"/>
                <a:sym typeface="Arial"/>
              </a:rPr>
              <a:t> can still succeed in my studies and prove to all that ITE does not equal to the end. You’re just taking a longer path that's all</a:t>
            </a:r>
            <a:endParaRPr sz="180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GB" sz="1200" dirty="0">
                <a:solidFill>
                  <a:srgbClr val="F3F3F3"/>
                </a:solidFill>
                <a:latin typeface="Arial"/>
                <a:ea typeface="Arial"/>
                <a:cs typeface="Arial"/>
                <a:sym typeface="Arial"/>
              </a:rPr>
              <a:t>-Nizam</a:t>
            </a:r>
            <a:endParaRPr sz="1200" dirty="0">
              <a:solidFill>
                <a:srgbClr val="F3F3F3"/>
              </a:solidFill>
            </a:endParaRPr>
          </a:p>
        </p:txBody>
      </p:sp>
      <p:pic>
        <p:nvPicPr>
          <p:cNvPr id="8194" name="Picture 2" descr="https://lh5.googleusercontent.com/Aceacb8LEk-wLALuF08ib85ZEL0jka_MS-DCwr70pIlXBxpf_62xuuK-2hw_gWttxHmJJW4xsLJVzPGob19ZWEHCdpCmDRhlcYjWFbP6akBrdCDpFw9-CZjYMsl_LsrNIZkuATTAQZI">
            <a:extLst>
              <a:ext uri="{FF2B5EF4-FFF2-40B4-BE49-F238E27FC236}">
                <a16:creationId xmlns:a16="http://schemas.microsoft.com/office/drawing/2014/main" id="{B90EB5BE-37C5-4490-A0A9-EA5BDB5F1B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393"/>
          <a:stretch/>
        </p:blipFill>
        <p:spPr bwMode="auto">
          <a:xfrm>
            <a:off x="4462463" y="201350"/>
            <a:ext cx="4452937" cy="4785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Politics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20967"/>
              </a:lnSpc>
              <a:spcBef>
                <a:spcPts val="0"/>
              </a:spcBef>
              <a:spcAft>
                <a:spcPts val="0"/>
              </a:spcAft>
              <a:buNone/>
            </a:pPr>
            <a:r>
              <a:rPr lang="en-GB" sz="3100" b="0" u="sng" dirty="0">
                <a:solidFill>
                  <a:srgbClr val="FFFFFF"/>
                </a:solidFill>
                <a:latin typeface="Roboto"/>
                <a:ea typeface="Roboto"/>
                <a:cs typeface="Roboto"/>
                <a:sym typeface="Roboto"/>
              </a:rPr>
              <a:t>'ITE and Poly education is "bad rubbish"' – Did Tony Tan say that?</a:t>
            </a:r>
            <a:endParaRPr sz="3100" b="0" u="sng" dirty="0">
              <a:solidFill>
                <a:srgbClr val="FFFFFF"/>
              </a:solidFill>
              <a:latin typeface="Roboto"/>
              <a:ea typeface="Roboto"/>
              <a:cs typeface="Roboto"/>
              <a:sym typeface="Roboto"/>
            </a:endParaRPr>
          </a:p>
          <a:p>
            <a:pPr marL="0" lvl="0" indent="0">
              <a:spcBef>
                <a:spcPts val="500"/>
              </a:spcBef>
              <a:spcAft>
                <a:spcPts val="0"/>
              </a:spcAft>
              <a:buNone/>
            </a:pPr>
            <a:endParaRPr dirty="0"/>
          </a:p>
        </p:txBody>
      </p:sp>
      <p:sp>
        <p:nvSpPr>
          <p:cNvPr id="219" name="Shape 219"/>
          <p:cNvSpPr txBox="1">
            <a:spLocks noGrp="1"/>
          </p:cNvSpPr>
          <p:nvPr>
            <p:ph type="body" idx="1"/>
          </p:nvPr>
        </p:nvSpPr>
        <p:spPr>
          <a:xfrm>
            <a:off x="311700" y="1817975"/>
            <a:ext cx="3430500" cy="313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900" dirty="0"/>
              <a:t>Although this claim is still up to debate, it does show that politics and education are both connected.</a:t>
            </a:r>
            <a:endParaRPr sz="900" dirty="0"/>
          </a:p>
          <a:p>
            <a:pPr marL="0" lvl="0" indent="0">
              <a:spcBef>
                <a:spcPts val="1600"/>
              </a:spcBef>
              <a:spcAft>
                <a:spcPts val="0"/>
              </a:spcAft>
              <a:buNone/>
            </a:pPr>
            <a:r>
              <a:rPr lang="en-GB" sz="900" dirty="0"/>
              <a:t>It also show how a politician(or person of power/importance) can affect how we feel about certain things. Some people will be influence by powerful people and will agree and some cases preach the views said by the people they support. In another case, people can use this excuse to justify their claim in how ITE(and poly) are rubbish and we should not support people who want to go to this institution and view them as failures.</a:t>
            </a:r>
            <a:endParaRPr sz="900" dirty="0"/>
          </a:p>
          <a:p>
            <a:pPr marL="0" lvl="0" indent="0">
              <a:spcBef>
                <a:spcPts val="1600"/>
              </a:spcBef>
              <a:spcAft>
                <a:spcPts val="0"/>
              </a:spcAft>
              <a:buNone/>
            </a:pPr>
            <a:r>
              <a:rPr lang="en-GB" sz="900" dirty="0"/>
              <a:t>Although it's still up to debate whether or not what say was true or not, this does show that the politician view on education can impact how people feel about it as well as people will quickly use this claim to either justify or attack other people’s views and opinion and </a:t>
            </a:r>
            <a:r>
              <a:rPr lang="en-GB" sz="900" dirty="0" err="1"/>
              <a:t>also,depend</a:t>
            </a:r>
            <a:r>
              <a:rPr lang="en-GB" sz="900" dirty="0"/>
              <a:t> on who is saying it, can change our viewpoint on this type of issues.</a:t>
            </a:r>
            <a:endParaRPr sz="900" dirty="0"/>
          </a:p>
          <a:p>
            <a:pPr marL="0" lvl="0" indent="0">
              <a:spcBef>
                <a:spcPts val="1600"/>
              </a:spcBef>
              <a:spcAft>
                <a:spcPts val="1600"/>
              </a:spcAft>
              <a:buNone/>
            </a:pPr>
            <a:endParaRPr dirty="0"/>
          </a:p>
        </p:txBody>
      </p:sp>
      <p:sp>
        <p:nvSpPr>
          <p:cNvPr id="220" name="Shape 220"/>
          <p:cNvSpPr txBox="1"/>
          <p:nvPr/>
        </p:nvSpPr>
        <p:spPr>
          <a:xfrm>
            <a:off x="4772025" y="1969775"/>
            <a:ext cx="3505200" cy="282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Tony tan here please*</a:t>
            </a:r>
            <a:endParaRPr/>
          </a:p>
        </p:txBody>
      </p:sp>
      <p:pic>
        <p:nvPicPr>
          <p:cNvPr id="4098" name="Picture 2" descr="Dr Tony Tan has dismissed rumours of giving his son special treatment. (AFP Photo)">
            <a:extLst>
              <a:ext uri="{FF2B5EF4-FFF2-40B4-BE49-F238E27FC236}">
                <a16:creationId xmlns:a16="http://schemas.microsoft.com/office/drawing/2014/main" id="{3FE4FE05-3246-4601-8D96-9BE49A483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950" y="1617345"/>
            <a:ext cx="5090288" cy="31814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u="sng"/>
              <a:t>Solution</a:t>
            </a:r>
            <a:endParaRPr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0A18AD54-0634-4B27-A8CD-AD71EE527C4D}"/>
              </a:ext>
            </a:extLst>
          </p:cNvPr>
          <p:cNvSpPr>
            <a:spLocks noChangeArrowheads="1"/>
          </p:cNvSpPr>
          <p:nvPr/>
        </p:nvSpPr>
        <p:spPr bwMode="auto">
          <a:xfrm>
            <a:off x="92625" y="154719"/>
            <a:ext cx="889897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FFFFFF"/>
                </a:solidFill>
                <a:effectLst/>
                <a:latin typeface="Arial" panose="020B0604020202020204" pitchFamily="34" charset="0"/>
                <a:cs typeface="Arial" panose="020B0604020202020204" pitchFamily="34" charset="0"/>
              </a:rPr>
              <a:t>More funding's for students who generally perform above average</a:t>
            </a:r>
            <a:endParaRPr kumimoji="0" lang="en-US" altLang="en-US" sz="700" b="1"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960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6" name="Picture 2" descr="https://lh4.googleusercontent.com/l-SF1TpQIjOCRF9C6k--asv-nSPCFKajspd-sV2UVzLSfv-M3tTCj2QRt2u_qLYgZLhgjwkuV66_e3qP2ith1MY8Oc4VNfIcKzTEvuGaNnfpTSlsuQzZ4STSKtz2iT5de8lf8NQtTU0">
            <a:extLst>
              <a:ext uri="{FF2B5EF4-FFF2-40B4-BE49-F238E27FC236}">
                <a16:creationId xmlns:a16="http://schemas.microsoft.com/office/drawing/2014/main" id="{72647CF3-CF89-461D-9531-277628CCB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755" y="1185770"/>
            <a:ext cx="2398713" cy="31982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B53B847-6FFA-46FF-9B51-2F4362A25B7C}"/>
              </a:ext>
            </a:extLst>
          </p:cNvPr>
          <p:cNvSpPr/>
          <p:nvPr/>
        </p:nvSpPr>
        <p:spPr>
          <a:xfrm>
            <a:off x="3487103" y="4475262"/>
            <a:ext cx="1973617" cy="261610"/>
          </a:xfrm>
          <a:prstGeom prst="rect">
            <a:avLst/>
          </a:prstGeom>
        </p:spPr>
        <p:txBody>
          <a:bodyPr wrap="none">
            <a:spAutoFit/>
          </a:bodyPr>
          <a:lstStyle/>
          <a:p>
            <a:pPr lvl="0" eaLnBrk="0" fontAlgn="base" hangingPunct="0">
              <a:spcBef>
                <a:spcPct val="0"/>
              </a:spcBef>
              <a:spcAft>
                <a:spcPct val="0"/>
              </a:spcAft>
            </a:pPr>
            <a:r>
              <a:rPr lang="en-US" altLang="en-US" sz="1050" dirty="0" err="1">
                <a:solidFill>
                  <a:srgbClr val="FFFFFF"/>
                </a:solidFill>
                <a:latin typeface="Arial" panose="020B0604020202020204" pitchFamily="34" charset="0"/>
                <a:cs typeface="Arial" panose="020B0604020202020204" pitchFamily="34" charset="0"/>
              </a:rPr>
              <a:t>Haziqah</a:t>
            </a:r>
            <a:r>
              <a:rPr lang="en-US" altLang="en-US" sz="1050" dirty="0">
                <a:solidFill>
                  <a:srgbClr val="FFFFFF"/>
                </a:solidFill>
                <a:latin typeface="Arial" panose="020B0604020202020204" pitchFamily="34" charset="0"/>
                <a:cs typeface="Arial" panose="020B0604020202020204" pitchFamily="34" charset="0"/>
              </a:rPr>
              <a:t> receiving her award</a:t>
            </a:r>
            <a:endParaRPr lang="en-US" altLang="en-US" sz="500" dirty="0">
              <a:solidFill>
                <a:schemeClr val="tx1"/>
              </a:solidFill>
            </a:endParaRPr>
          </a:p>
        </p:txBody>
      </p:sp>
    </p:spTree>
    <p:extLst>
      <p:ext uri="{BB962C8B-B14F-4D97-AF65-F5344CB8AC3E}">
        <p14:creationId xmlns:p14="http://schemas.microsoft.com/office/powerpoint/2010/main" val="1537813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C0C0853-F882-4E25-B690-1C6FE43F5B75}"/>
              </a:ext>
            </a:extLst>
          </p:cNvPr>
          <p:cNvSpPr>
            <a:spLocks noChangeArrowheads="1"/>
          </p:cNvSpPr>
          <p:nvPr/>
        </p:nvSpPr>
        <p:spPr bwMode="auto">
          <a:xfrm>
            <a:off x="-644230" y="47983"/>
            <a:ext cx="1019810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800" b="0" i="0" u="sng" strike="noStrike" cap="none" normalizeH="0" baseline="0" dirty="0">
                <a:ln>
                  <a:noFill/>
                </a:ln>
                <a:solidFill>
                  <a:srgbClr val="FFFFFF"/>
                </a:solidFill>
                <a:effectLst/>
                <a:latin typeface="Arial" panose="020B0604020202020204" pitchFamily="34" charset="0"/>
                <a:cs typeface="Arial" panose="020B0604020202020204" pitchFamily="34" charset="0"/>
              </a:rPr>
              <a:t>ITE = </a:t>
            </a:r>
            <a:r>
              <a:rPr kumimoji="0" lang="en-US" altLang="en-US" sz="4800" b="0" i="0" u="sng" strike="noStrike" cap="none" normalizeH="0" baseline="0" dirty="0">
                <a:ln>
                  <a:noFill/>
                </a:ln>
                <a:solidFill>
                  <a:srgbClr val="EFEFEF"/>
                </a:solidFill>
                <a:effectLst/>
                <a:latin typeface="Arial" panose="020B0604020202020204" pitchFamily="34" charset="0"/>
                <a:cs typeface="Arial" panose="020B0604020202020204" pitchFamily="34" charset="0"/>
              </a:rPr>
              <a:t>FAILURE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We as a society must break this stigma of seeing ITE students as failure.</a:t>
            </a:r>
            <a:endParaRPr kumimoji="0" lang="en-US" altLang="en-US" sz="5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p:txBody>
      </p:sp>
      <p:pic>
        <p:nvPicPr>
          <p:cNvPr id="1026" name="Picture 2" descr="https://lh5.googleusercontent.com/A5bwNa203pRKIFVa5Kq2Jd_HXGtQceuGKuqNQHTAieYoNEhmL_J7BIamByQKp9vhzeoGnRTcNY9kFZcVR7DytK7IPS9x826oBTPu5qDOnXk8rGrmvi3iXeP_TaPZKCh7cSDPxnR8CoQ">
            <a:extLst>
              <a:ext uri="{FF2B5EF4-FFF2-40B4-BE49-F238E27FC236}">
                <a16:creationId xmlns:a16="http://schemas.microsoft.com/office/drawing/2014/main" id="{8977EC22-C923-4AD3-9012-0BC3FCD803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62" b="11755"/>
          <a:stretch/>
        </p:blipFill>
        <p:spPr bwMode="auto">
          <a:xfrm>
            <a:off x="3542639" y="2337724"/>
            <a:ext cx="2058722" cy="26718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26844DF-257A-47EC-8AE0-E9F7568EA87F}"/>
              </a:ext>
            </a:extLst>
          </p:cNvPr>
          <p:cNvSpPr/>
          <p:nvPr/>
        </p:nvSpPr>
        <p:spPr>
          <a:xfrm>
            <a:off x="4454820" y="2417862"/>
            <a:ext cx="234360" cy="307777"/>
          </a:xfrm>
          <a:prstGeom prst="rect">
            <a:avLst/>
          </a:prstGeom>
        </p:spPr>
        <p:txBody>
          <a:bodyPr wrap="square">
            <a:spAutoFit/>
          </a:bodyPr>
          <a:lstStyle/>
          <a:p>
            <a:r>
              <a:rPr lang="en-SG" dirty="0"/>
              <a:t> </a:t>
            </a:r>
          </a:p>
        </p:txBody>
      </p:sp>
      <p:sp>
        <p:nvSpPr>
          <p:cNvPr id="9" name="Rectangle 8">
            <a:extLst>
              <a:ext uri="{FF2B5EF4-FFF2-40B4-BE49-F238E27FC236}">
                <a16:creationId xmlns:a16="http://schemas.microsoft.com/office/drawing/2014/main" id="{FCC19C04-887A-49E6-906D-55CA2597F8A5}"/>
              </a:ext>
            </a:extLst>
          </p:cNvPr>
          <p:cNvSpPr/>
          <p:nvPr/>
        </p:nvSpPr>
        <p:spPr>
          <a:xfrm>
            <a:off x="1901190" y="1383617"/>
            <a:ext cx="5341620" cy="954107"/>
          </a:xfrm>
          <a:prstGeom prst="rect">
            <a:avLst/>
          </a:prstGeom>
        </p:spPr>
        <p:txBody>
          <a:bodyPr wrap="square">
            <a:spAutoFit/>
          </a:bodyPr>
          <a:lstStyle/>
          <a:p>
            <a:pPr lvl="0" algn="ctr" eaLnBrk="0" fontAlgn="base" hangingPunct="0">
              <a:spcBef>
                <a:spcPct val="0"/>
              </a:spcBef>
              <a:spcAft>
                <a:spcPct val="0"/>
              </a:spcAft>
            </a:pPr>
            <a:r>
              <a:rPr lang="en-US" altLang="en-US" dirty="0">
                <a:solidFill>
                  <a:srgbClr val="CCCCCC"/>
                </a:solidFill>
                <a:latin typeface="Arial" panose="020B0604020202020204" pitchFamily="34" charset="0"/>
                <a:cs typeface="Arial" panose="020B0604020202020204" pitchFamily="34" charset="0"/>
              </a:rPr>
              <a:t>Studying in ITE does not equal failure. Same goes with how being in JC or Polytechnic does not equal to success. Success can only be achieve by how that person do with the opportunity given to him and the attitude that person has.</a:t>
            </a:r>
            <a:endParaRPr lang="en-US" altLang="en-US" sz="700" dirty="0">
              <a:solidFill>
                <a:schemeClr val="tx1"/>
              </a:solidFill>
            </a:endParaRPr>
          </a:p>
        </p:txBody>
      </p:sp>
      <p:cxnSp>
        <p:nvCxnSpPr>
          <p:cNvPr id="11" name="Straight Connector 10">
            <a:extLst>
              <a:ext uri="{FF2B5EF4-FFF2-40B4-BE49-F238E27FC236}">
                <a16:creationId xmlns:a16="http://schemas.microsoft.com/office/drawing/2014/main" id="{C4C9E9E0-1423-4E69-A581-71C0D6EB6662}"/>
              </a:ext>
            </a:extLst>
          </p:cNvPr>
          <p:cNvCxnSpPr>
            <a:cxnSpLocks/>
          </p:cNvCxnSpPr>
          <p:nvPr/>
        </p:nvCxnSpPr>
        <p:spPr>
          <a:xfrm>
            <a:off x="3378200" y="284726"/>
            <a:ext cx="550333" cy="434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4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303800" y="598575"/>
            <a:ext cx="3430500" cy="662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a:t>In fact...</a:t>
            </a:r>
            <a:endParaRPr/>
          </a:p>
        </p:txBody>
      </p:sp>
      <p:sp>
        <p:nvSpPr>
          <p:cNvPr id="239" name="Shape 239"/>
          <p:cNvSpPr txBox="1">
            <a:spLocks noGrp="1"/>
          </p:cNvSpPr>
          <p:nvPr>
            <p:ph type="subTitle" idx="1"/>
          </p:nvPr>
        </p:nvSpPr>
        <p:spPr>
          <a:xfrm>
            <a:off x="1522325" y="3882525"/>
            <a:ext cx="2409300" cy="726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sz="1200" dirty="0"/>
              <a:t>Photo of ITE students using their skills to help others</a:t>
            </a:r>
            <a:endParaRPr sz="1200" dirty="0"/>
          </a:p>
        </p:txBody>
      </p:sp>
      <p:sp>
        <p:nvSpPr>
          <p:cNvPr id="240" name="Shape 240"/>
          <p:cNvSpPr txBox="1">
            <a:spLocks noGrp="1"/>
          </p:cNvSpPr>
          <p:nvPr>
            <p:ph type="body" idx="2"/>
          </p:nvPr>
        </p:nvSpPr>
        <p:spPr>
          <a:xfrm>
            <a:off x="5319900" y="1410100"/>
            <a:ext cx="3430500" cy="30969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GB"/>
              <a:t>ITE provides vocational skills and of such includes an internship that happens during the student’s 2nd year. Furthermore, they have lecturers that have prior experience in the fields of employment, which gives ITE students opportunities to hear the experiences of their teachers and apply it into their own lives.</a:t>
            </a:r>
            <a:endParaRPr/>
          </a:p>
        </p:txBody>
      </p:sp>
      <p:pic>
        <p:nvPicPr>
          <p:cNvPr id="241" name="Shape 241"/>
          <p:cNvPicPr preferRelativeResize="0"/>
          <p:nvPr/>
        </p:nvPicPr>
        <p:blipFill>
          <a:blip r:embed="rId3">
            <a:alphaModFix/>
          </a:blip>
          <a:stretch>
            <a:fillRect/>
          </a:stretch>
        </p:blipFill>
        <p:spPr>
          <a:xfrm>
            <a:off x="1143050" y="1285313"/>
            <a:ext cx="3430500" cy="25728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51300" y="0"/>
            <a:ext cx="9144000" cy="5146158"/>
          </a:xfrm>
          <a:prstGeom prst="rect">
            <a:avLst/>
          </a:prstGeom>
          <a:noFill/>
          <a:ln>
            <a:noFill/>
          </a:ln>
        </p:spPr>
      </p:pic>
      <p:sp>
        <p:nvSpPr>
          <p:cNvPr id="65" name="Shape 65"/>
          <p:cNvSpPr txBox="1">
            <a:spLocks noGrp="1"/>
          </p:cNvSpPr>
          <p:nvPr>
            <p:ph type="title"/>
          </p:nvPr>
        </p:nvSpPr>
        <p:spPr>
          <a:xfrm>
            <a:off x="51300" y="126048"/>
            <a:ext cx="5328774"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600" b="1" u="sng" dirty="0"/>
              <a:t>Meet our protagonist!</a:t>
            </a:r>
            <a:endParaRPr sz="3600" b="1" u="sng" dirty="0"/>
          </a:p>
        </p:txBody>
      </p:sp>
      <p:sp>
        <p:nvSpPr>
          <p:cNvPr id="66" name="Shape 66"/>
          <p:cNvSpPr txBox="1">
            <a:spLocks noGrp="1"/>
          </p:cNvSpPr>
          <p:nvPr>
            <p:ph type="body" idx="1"/>
          </p:nvPr>
        </p:nvSpPr>
        <p:spPr>
          <a:xfrm>
            <a:off x="1138429" y="834429"/>
            <a:ext cx="2147965" cy="572700"/>
          </a:xfrm>
          <a:prstGeom prst="rect">
            <a:avLst/>
          </a:prstGeom>
        </p:spPr>
        <p:txBody>
          <a:bodyPr spcFirstLastPara="1" wrap="square" lIns="91425" tIns="91425" rIns="91425" bIns="91425" anchor="t" anchorCtr="0">
            <a:noAutofit/>
          </a:bodyPr>
          <a:lstStyle/>
          <a:p>
            <a:pPr marL="0" lvl="0" indent="0" algn="ctr">
              <a:spcBef>
                <a:spcPts val="0"/>
              </a:spcBef>
              <a:spcAft>
                <a:spcPts val="1600"/>
              </a:spcAft>
              <a:buNone/>
            </a:pPr>
            <a:r>
              <a:rPr lang="en-GB" sz="2400" dirty="0">
                <a:solidFill>
                  <a:schemeClr val="tx1"/>
                </a:solidFill>
              </a:rPr>
              <a:t>This is Nizam!</a:t>
            </a:r>
            <a:endParaRPr sz="24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B923-9358-4CBB-9463-3EBF510140C1}"/>
              </a:ext>
            </a:extLst>
          </p:cNvPr>
          <p:cNvSpPr>
            <a:spLocks noGrp="1"/>
          </p:cNvSpPr>
          <p:nvPr>
            <p:ph type="title"/>
          </p:nvPr>
        </p:nvSpPr>
        <p:spPr>
          <a:xfrm>
            <a:off x="311700" y="56405"/>
            <a:ext cx="8520600" cy="572700"/>
          </a:xfrm>
        </p:spPr>
        <p:txBody>
          <a:bodyPr/>
          <a:lstStyle/>
          <a:p>
            <a:pPr algn="ctr"/>
            <a:r>
              <a:rPr lang="en-SG" sz="4000" b="1" u="sng" dirty="0">
                <a:solidFill>
                  <a:schemeClr val="tx1"/>
                </a:solidFill>
              </a:rPr>
              <a:t>So how Nizam is doing now</a:t>
            </a:r>
          </a:p>
        </p:txBody>
      </p:sp>
      <p:pic>
        <p:nvPicPr>
          <p:cNvPr id="5" name="Picture 4">
            <a:extLst>
              <a:ext uri="{FF2B5EF4-FFF2-40B4-BE49-F238E27FC236}">
                <a16:creationId xmlns:a16="http://schemas.microsoft.com/office/drawing/2014/main" id="{443227CB-550A-4697-969B-82DA1F67B38A}"/>
              </a:ext>
            </a:extLst>
          </p:cNvPr>
          <p:cNvPicPr>
            <a:picLocks noChangeAspect="1"/>
          </p:cNvPicPr>
          <p:nvPr/>
        </p:nvPicPr>
        <p:blipFill>
          <a:blip r:embed="rId2"/>
          <a:stretch>
            <a:fillRect/>
          </a:stretch>
        </p:blipFill>
        <p:spPr>
          <a:xfrm>
            <a:off x="1930019" y="1073220"/>
            <a:ext cx="5283962" cy="3520440"/>
          </a:xfrm>
          <a:prstGeom prst="rect">
            <a:avLst/>
          </a:prstGeom>
        </p:spPr>
      </p:pic>
    </p:spTree>
    <p:extLst>
      <p:ext uri="{BB962C8B-B14F-4D97-AF65-F5344CB8AC3E}">
        <p14:creationId xmlns:p14="http://schemas.microsoft.com/office/powerpoint/2010/main" val="426769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65600" y="238575"/>
            <a:ext cx="7964100" cy="726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u="sng"/>
              <a:t>Nizam is happy where he is now</a:t>
            </a:r>
            <a:endParaRPr u="sng"/>
          </a:p>
        </p:txBody>
      </p:sp>
      <p:sp>
        <p:nvSpPr>
          <p:cNvPr id="248" name="Shape 248"/>
          <p:cNvSpPr txBox="1">
            <a:spLocks noGrp="1"/>
          </p:cNvSpPr>
          <p:nvPr>
            <p:ph type="body" idx="2"/>
          </p:nvPr>
        </p:nvSpPr>
        <p:spPr>
          <a:xfrm>
            <a:off x="5485200" y="1619563"/>
            <a:ext cx="2563500" cy="28074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GB" sz="1400"/>
              <a:t>He enjoys being around his friends, and is hopeful about his future, especially with the backing of the government and supportive peers.</a:t>
            </a:r>
            <a:endParaRPr sz="1400"/>
          </a:p>
        </p:txBody>
      </p:sp>
      <p:pic>
        <p:nvPicPr>
          <p:cNvPr id="249" name="Shape 249"/>
          <p:cNvPicPr preferRelativeResize="0"/>
          <p:nvPr/>
        </p:nvPicPr>
        <p:blipFill>
          <a:blip r:embed="rId3">
            <a:alphaModFix/>
          </a:blip>
          <a:stretch>
            <a:fillRect/>
          </a:stretch>
        </p:blipFill>
        <p:spPr>
          <a:xfrm>
            <a:off x="675000" y="1374150"/>
            <a:ext cx="4397650" cy="3298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a:t>And so is Haziqah!</a:t>
            </a:r>
            <a:endParaRPr/>
          </a:p>
        </p:txBody>
      </p:sp>
      <p:sp>
        <p:nvSpPr>
          <p:cNvPr id="255" name="Shape 25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1600"/>
              </a:spcAft>
              <a:buNone/>
            </a:pPr>
            <a:r>
              <a:rPr lang="en-GB" sz="1400">
                <a:solidFill>
                  <a:srgbClr val="D9D9D9"/>
                </a:solidFill>
              </a:rPr>
              <a:t>She decided to pursue</a:t>
            </a:r>
            <a:r>
              <a:rPr lang="en-GB" sz="1400">
                <a:solidFill>
                  <a:srgbClr val="FFFFFF"/>
                </a:solidFill>
              </a:rPr>
              <a:t> </a:t>
            </a:r>
            <a:r>
              <a:rPr lang="en-GB" sz="1400" b="1">
                <a:solidFill>
                  <a:srgbClr val="FFFFFF"/>
                </a:solidFill>
              </a:rPr>
              <a:t>IT Applications Development</a:t>
            </a:r>
            <a:r>
              <a:rPr lang="en-GB" sz="1400">
                <a:solidFill>
                  <a:srgbClr val="D9D9D9"/>
                </a:solidFill>
              </a:rPr>
              <a:t> course in </a:t>
            </a:r>
            <a:r>
              <a:rPr lang="en-GB" sz="1400" b="1">
                <a:solidFill>
                  <a:srgbClr val="FFFFFF"/>
                </a:solidFill>
              </a:rPr>
              <a:t>Higher Nitec</a:t>
            </a:r>
            <a:r>
              <a:rPr lang="en-GB" sz="1400">
                <a:solidFill>
                  <a:srgbClr val="D9D9D9"/>
                </a:solidFill>
              </a:rPr>
              <a:t> and aims to be an widget designer in the future.</a:t>
            </a:r>
            <a:endParaRPr sz="1400">
              <a:solidFill>
                <a:srgbClr val="D9D9D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a:t>Also...</a:t>
            </a:r>
            <a:endParaRPr/>
          </a:p>
        </p:txBody>
      </p:sp>
      <p:sp>
        <p:nvSpPr>
          <p:cNvPr id="261" name="Shape 26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t>She’s found new friends that share her profound interest in creating applications and games</a:t>
            </a:r>
            <a:endParaRPr/>
          </a:p>
        </p:txBody>
      </p:sp>
      <p:pic>
        <p:nvPicPr>
          <p:cNvPr id="262" name="Shape 262"/>
          <p:cNvPicPr preferRelativeResize="0"/>
          <p:nvPr/>
        </p:nvPicPr>
        <p:blipFill>
          <a:blip r:embed="rId3">
            <a:alphaModFix/>
          </a:blip>
          <a:stretch>
            <a:fillRect/>
          </a:stretch>
        </p:blipFill>
        <p:spPr>
          <a:xfrm>
            <a:off x="4615800" y="380700"/>
            <a:ext cx="4223399" cy="4223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0" y="84100"/>
            <a:ext cx="6366900" cy="4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400"/>
              <a:t>References</a:t>
            </a:r>
            <a:endParaRPr sz="2400"/>
          </a:p>
        </p:txBody>
      </p:sp>
      <p:sp>
        <p:nvSpPr>
          <p:cNvPr id="268" name="Shape 268"/>
          <p:cNvSpPr txBox="1"/>
          <p:nvPr/>
        </p:nvSpPr>
        <p:spPr>
          <a:xfrm>
            <a:off x="41850" y="456600"/>
            <a:ext cx="9060300" cy="4686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900" dirty="0">
                <a:solidFill>
                  <a:srgbClr val="FFFFFF"/>
                </a:solidFill>
                <a:latin typeface="Nunito"/>
                <a:ea typeface="Nunito"/>
                <a:cs typeface="Nunito"/>
                <a:sym typeface="Nunito"/>
              </a:rPr>
              <a:t>Jagdish.B,2016,Education about helping students find themselves, not grades: SIM Global </a:t>
            </a:r>
            <a:r>
              <a:rPr lang="en-GB" sz="900" dirty="0" err="1">
                <a:solidFill>
                  <a:srgbClr val="FFFFFF"/>
                </a:solidFill>
                <a:latin typeface="Nunito"/>
                <a:ea typeface="Nunito"/>
                <a:cs typeface="Nunito"/>
                <a:sym typeface="Nunito"/>
              </a:rPr>
              <a:t>Education,CEO,https</a:t>
            </a:r>
            <a:r>
              <a:rPr lang="en-GB" sz="900" dirty="0">
                <a:solidFill>
                  <a:srgbClr val="FFFFFF"/>
                </a:solidFill>
                <a:latin typeface="Nunito"/>
                <a:ea typeface="Nunito"/>
                <a:cs typeface="Nunito"/>
                <a:sym typeface="Nunito"/>
              </a:rPr>
              <a:t>://www.channelnewsasia.com/news/singapore/education-about-helping-students-find-themselves-not-grades-sim--7756666(15/1/2018)</a:t>
            </a:r>
            <a:endParaRPr sz="900" dirty="0">
              <a:solidFill>
                <a:srgbClr val="FFFFFF"/>
              </a:solidFill>
              <a:latin typeface="Nunito"/>
              <a:ea typeface="Nunito"/>
              <a:cs typeface="Nunito"/>
              <a:sym typeface="Nunito"/>
            </a:endParaRPr>
          </a:p>
          <a:p>
            <a:pPr marL="0" lvl="0" indent="0" rtl="0">
              <a:lnSpc>
                <a:spcPct val="115000"/>
              </a:lnSpc>
              <a:spcBef>
                <a:spcPts val="0"/>
              </a:spcBef>
              <a:spcAft>
                <a:spcPts val="0"/>
              </a:spcAft>
              <a:buNone/>
            </a:pPr>
            <a:r>
              <a:rPr lang="en-GB" sz="900" dirty="0">
                <a:solidFill>
                  <a:srgbClr val="FFFFFF"/>
                </a:solidFill>
                <a:latin typeface="Nunito"/>
                <a:ea typeface="Nunito"/>
                <a:cs typeface="Nunito"/>
                <a:sym typeface="Nunito"/>
              </a:rPr>
              <a:t>Law.M,2013,We need to guard against elitism: ESM </a:t>
            </a:r>
            <a:r>
              <a:rPr lang="en-GB" sz="900" dirty="0" err="1">
                <a:solidFill>
                  <a:srgbClr val="FFFFFF"/>
                </a:solidFill>
                <a:latin typeface="Nunito"/>
                <a:ea typeface="Nunito"/>
                <a:cs typeface="Nunito"/>
                <a:sym typeface="Nunito"/>
              </a:rPr>
              <a:t>Goh,</a:t>
            </a:r>
            <a:r>
              <a:rPr lang="en-GB" sz="900" u="sng" dirty="0" err="1">
                <a:solidFill>
                  <a:srgbClr val="FFFFFF"/>
                </a:solidFill>
                <a:latin typeface="Nunito"/>
                <a:ea typeface="Nunito"/>
                <a:cs typeface="Nunito"/>
                <a:sym typeface="Nunito"/>
                <a:hlinkClick r:id="rId3"/>
              </a:rPr>
              <a:t>https</a:t>
            </a:r>
            <a:r>
              <a:rPr lang="en-GB" sz="900" u="sng" dirty="0">
                <a:solidFill>
                  <a:srgbClr val="FFFFFF"/>
                </a:solidFill>
                <a:latin typeface="Nunito"/>
                <a:ea typeface="Nunito"/>
                <a:cs typeface="Nunito"/>
                <a:sym typeface="Nunito"/>
                <a:hlinkClick r:id="rId3"/>
              </a:rPr>
              <a:t>://sg.news.yahoo.com/we-need-to-guard-against-elitism--esm-goh-024750768.html(16/1/2018)</a:t>
            </a:r>
            <a:r>
              <a:rPr lang="en-GB" sz="900" dirty="0">
                <a:solidFill>
                  <a:srgbClr val="FFFFFF"/>
                </a:solidFill>
                <a:latin typeface="Nunito"/>
                <a:ea typeface="Nunito"/>
                <a:cs typeface="Nunito"/>
                <a:sym typeface="Nunito"/>
              </a:rPr>
              <a:t>                                                                                                                                                                                                                                                                                           Tan,K,2016,</a:t>
            </a:r>
            <a:r>
              <a:rPr lang="en-GB" sz="900" b="1" dirty="0">
                <a:solidFill>
                  <a:srgbClr val="FFFFFF"/>
                </a:solidFill>
                <a:latin typeface="Nunito"/>
                <a:ea typeface="Nunito"/>
                <a:cs typeface="Nunito"/>
                <a:sym typeface="Nunito"/>
              </a:rPr>
              <a:t>How Singapore is fixing its meritocracy,</a:t>
            </a:r>
            <a:r>
              <a:rPr lang="en-GB" sz="900" dirty="0">
                <a:solidFill>
                  <a:srgbClr val="FFFFFF"/>
                </a:solidFill>
                <a:latin typeface="Nunito"/>
                <a:ea typeface="Nunito"/>
                <a:cs typeface="Nunito"/>
                <a:sym typeface="Nunito"/>
              </a:rPr>
              <a:t>://</a:t>
            </a:r>
            <a:r>
              <a:rPr lang="en-GB" sz="900" u="sng" dirty="0">
                <a:solidFill>
                  <a:srgbClr val="FFFFFF"/>
                </a:solidFill>
                <a:latin typeface="Nunito"/>
                <a:ea typeface="Nunito"/>
                <a:cs typeface="Nunito"/>
                <a:sym typeface="Nunito"/>
                <a:hlinkClick r:id="rId4"/>
              </a:rPr>
              <a:t>www.washingtonpost.com/news/in-theory/wp/2016/04/16/how-singapore-is-fixing-its-meritocracy/?utm_term=.0830bf40c92d(20/1/2018)</a:t>
            </a:r>
            <a:r>
              <a:rPr lang="en-GB" sz="900" dirty="0">
                <a:solidFill>
                  <a:srgbClr val="FFFFFF"/>
                </a:solidFill>
                <a:latin typeface="Nunito"/>
                <a:ea typeface="Nunito"/>
                <a:cs typeface="Nunito"/>
                <a:sym typeface="Nunito"/>
              </a:rPr>
              <a:t>                                                                                                                                               </a:t>
            </a:r>
            <a:r>
              <a:rPr lang="en-GB" sz="900" dirty="0">
                <a:solidFill>
                  <a:srgbClr val="FFFFFF"/>
                </a:solidFill>
                <a:latin typeface="Nunito"/>
                <a:ea typeface="Nunito"/>
                <a:cs typeface="Nunito"/>
                <a:sym typeface="Nunito"/>
                <a:hlinkClick r:id="rId5"/>
              </a:rPr>
              <a:t>rukiahayashi,2012,Austin Tan – </a:t>
            </a:r>
            <a:r>
              <a:rPr lang="en-GB" sz="900" dirty="0" err="1">
                <a:solidFill>
                  <a:srgbClr val="FFFFFF"/>
                </a:solidFill>
                <a:latin typeface="Nunito"/>
                <a:ea typeface="Nunito"/>
                <a:cs typeface="Nunito"/>
                <a:sym typeface="Nunito"/>
                <a:hlinkClick r:id="rId5"/>
              </a:rPr>
              <a:t>Embarassing</a:t>
            </a:r>
            <a:r>
              <a:rPr lang="en-GB" sz="900" dirty="0">
                <a:solidFill>
                  <a:srgbClr val="FFFFFF"/>
                </a:solidFill>
                <a:latin typeface="Nunito"/>
                <a:ea typeface="Nunito"/>
                <a:cs typeface="Nunito"/>
                <a:sym typeface="Nunito"/>
                <a:hlinkClick r:id="rId5"/>
              </a:rPr>
              <a:t> JC students while being a total </a:t>
            </a:r>
            <a:r>
              <a:rPr lang="en-GB" sz="900" dirty="0" err="1">
                <a:solidFill>
                  <a:srgbClr val="FFFFFF"/>
                </a:solidFill>
                <a:latin typeface="Nunito"/>
                <a:ea typeface="Nunito"/>
                <a:cs typeface="Nunito"/>
                <a:sym typeface="Nunito"/>
                <a:hlinkClick r:id="rId5"/>
              </a:rPr>
              <a:t>douche,</a:t>
            </a:r>
            <a:r>
              <a:rPr lang="en-GB" sz="900" u="sng" dirty="0" err="1">
                <a:solidFill>
                  <a:srgbClr val="FFFFFF"/>
                </a:solidFill>
                <a:latin typeface="Nunito"/>
                <a:ea typeface="Nunito"/>
                <a:cs typeface="Nunito"/>
                <a:sym typeface="Nunito"/>
                <a:hlinkClick r:id="rId6"/>
              </a:rPr>
              <a:t>https</a:t>
            </a:r>
            <a:r>
              <a:rPr lang="en-GB" sz="900" u="sng" dirty="0">
                <a:solidFill>
                  <a:srgbClr val="FFFFFF"/>
                </a:solidFill>
                <a:latin typeface="Nunito"/>
                <a:ea typeface="Nunito"/>
                <a:cs typeface="Nunito"/>
                <a:sym typeface="Nunito"/>
                <a:hlinkClick r:id="rId6"/>
              </a:rPr>
              <a:t>://rukiahayashi.blogspot.sg/2012/10/austin-tan-embarassing-jc-students_12.html(17/1/2018)</a:t>
            </a:r>
            <a:r>
              <a:rPr lang="en-GB" sz="900" dirty="0">
                <a:solidFill>
                  <a:srgbClr val="FFFFFF"/>
                </a:solidFill>
                <a:latin typeface="Nunito"/>
                <a:ea typeface="Nunito"/>
                <a:cs typeface="Nunito"/>
                <a:sym typeface="Nunito"/>
              </a:rPr>
              <a:t>                                                                                                                                                                                                  The Independent,2013,N-Level students are </a:t>
            </a:r>
            <a:r>
              <a:rPr lang="en-GB" sz="900" dirty="0" err="1">
                <a:solidFill>
                  <a:srgbClr val="FFFFFF"/>
                </a:solidFill>
                <a:latin typeface="Nunito"/>
                <a:ea typeface="Nunito"/>
                <a:cs typeface="Nunito"/>
                <a:sym typeface="Nunito"/>
              </a:rPr>
              <a:t>stigmatized,</a:t>
            </a:r>
            <a:r>
              <a:rPr lang="en-GB" sz="900" u="sng" dirty="0" err="1">
                <a:solidFill>
                  <a:srgbClr val="FFFFFF"/>
                </a:solidFill>
                <a:latin typeface="Nunito"/>
                <a:ea typeface="Nunito"/>
                <a:cs typeface="Nunito"/>
                <a:sym typeface="Nunito"/>
                <a:hlinkClick r:id="rId7"/>
              </a:rPr>
              <a:t>http</a:t>
            </a:r>
            <a:r>
              <a:rPr lang="en-GB" sz="900" u="sng" dirty="0">
                <a:solidFill>
                  <a:srgbClr val="FFFFFF"/>
                </a:solidFill>
                <a:latin typeface="Nunito"/>
                <a:ea typeface="Nunito"/>
                <a:cs typeface="Nunito"/>
                <a:sym typeface="Nunito"/>
                <a:hlinkClick r:id="rId7"/>
              </a:rPr>
              <a:t>://www.theindependent.sg/n-level-students-are-stigmatized/(16/1/2018)</a:t>
            </a:r>
            <a:r>
              <a:rPr lang="en-GB" sz="900" dirty="0">
                <a:solidFill>
                  <a:srgbClr val="FFFFFF"/>
                </a:solidFill>
                <a:latin typeface="Nunito"/>
                <a:ea typeface="Nunito"/>
                <a:cs typeface="Nunito"/>
                <a:sym typeface="Nunito"/>
              </a:rPr>
              <a:t>                                                                                                                                                                                                                                                                                                      </a:t>
            </a:r>
            <a:r>
              <a:rPr lang="en-GB" sz="900" dirty="0" err="1">
                <a:solidFill>
                  <a:srgbClr val="FFFFFF"/>
                </a:solidFill>
                <a:latin typeface="Nunito"/>
                <a:ea typeface="Nunito"/>
                <a:cs typeface="Nunito"/>
                <a:sym typeface="Nunito"/>
              </a:rPr>
              <a:t>Aohan</a:t>
            </a:r>
            <a:r>
              <a:rPr lang="en-GB" sz="900" dirty="0">
                <a:solidFill>
                  <a:srgbClr val="FFFFFF"/>
                </a:solidFill>
                <a:latin typeface="Nunito"/>
                <a:ea typeface="Nunito"/>
                <a:cs typeface="Nunito"/>
                <a:sym typeface="Nunito"/>
              </a:rPr>
              <a:t>, Q. 2017.Equality for different education levels won't have much </a:t>
            </a:r>
            <a:r>
              <a:rPr lang="en-GB" sz="900" dirty="0" err="1">
                <a:solidFill>
                  <a:srgbClr val="FFFFFF"/>
                </a:solidFill>
                <a:latin typeface="Nunito"/>
                <a:ea typeface="Nunito"/>
                <a:cs typeface="Nunito"/>
                <a:sym typeface="Nunito"/>
              </a:rPr>
              <a:t>impact,http</a:t>
            </a:r>
            <a:r>
              <a:rPr lang="en-GB" sz="900" dirty="0">
                <a:solidFill>
                  <a:srgbClr val="FFFFFF"/>
                </a:solidFill>
                <a:latin typeface="Nunito"/>
                <a:ea typeface="Nunito"/>
                <a:cs typeface="Nunito"/>
                <a:sym typeface="Nunito"/>
              </a:rPr>
              <a:t>://www.straitstimes.com/forum/letters-on-the-web/equality-for-different-education-levels-wont-have-much-impact [15/1/2018]                                                                                                                                                Law, M. 2013. </a:t>
            </a:r>
            <a:r>
              <a:rPr lang="en-GB" sz="900" b="1" dirty="0">
                <a:solidFill>
                  <a:srgbClr val="FFFFFF"/>
                </a:solidFill>
                <a:latin typeface="Nunito"/>
                <a:ea typeface="Nunito"/>
                <a:cs typeface="Nunito"/>
                <a:sym typeface="Nunito"/>
              </a:rPr>
              <a:t>We need to guard against elitism: ESM Goh,</a:t>
            </a:r>
            <a:r>
              <a:rPr lang="en-GB" sz="900" dirty="0">
                <a:solidFill>
                  <a:srgbClr val="FFFFFF"/>
                </a:solidFill>
                <a:latin typeface="Nunito"/>
                <a:ea typeface="Nunito"/>
                <a:cs typeface="Nunito"/>
                <a:sym typeface="Nunito"/>
              </a:rPr>
              <a:t> </a:t>
            </a:r>
            <a:r>
              <a:rPr lang="en-GB" sz="900" u="sng" dirty="0">
                <a:solidFill>
                  <a:srgbClr val="FFFFFF"/>
                </a:solidFill>
                <a:latin typeface="Nunito"/>
                <a:ea typeface="Nunito"/>
                <a:cs typeface="Nunito"/>
                <a:sym typeface="Nunito"/>
                <a:hlinkClick r:id="rId8"/>
              </a:rPr>
              <a:t>https://sg.news.yahoo.com/we-need-to-guard-against-elitism--esm-goh-024750768.html(15/1/2018)</a:t>
            </a:r>
            <a:r>
              <a:rPr lang="en-GB" sz="900" dirty="0">
                <a:solidFill>
                  <a:srgbClr val="FFFFFF"/>
                </a:solidFill>
                <a:latin typeface="Nunito"/>
                <a:ea typeface="Nunito"/>
                <a:cs typeface="Nunito"/>
                <a:sym typeface="Nunito"/>
              </a:rPr>
              <a:t>                                                                                                                                                                                                                                       Ngering.R,2013,</a:t>
            </a:r>
            <a:r>
              <a:rPr lang="en-GB" sz="900" b="1" dirty="0">
                <a:solidFill>
                  <a:srgbClr val="FFFFFF"/>
                </a:solidFill>
                <a:latin typeface="Nunito"/>
                <a:ea typeface="Nunito"/>
                <a:cs typeface="Nunito"/>
                <a:sym typeface="Nunito"/>
              </a:rPr>
              <a:t>How Is Singapore’s Education System </a:t>
            </a:r>
            <a:r>
              <a:rPr lang="en-GB" sz="900" b="1" dirty="0" err="1">
                <a:solidFill>
                  <a:srgbClr val="FFFFFF"/>
                </a:solidFill>
                <a:latin typeface="Nunito"/>
                <a:ea typeface="Nunito"/>
                <a:cs typeface="Nunito"/>
                <a:sym typeface="Nunito"/>
              </a:rPr>
              <a:t>Unequal?,</a:t>
            </a:r>
            <a:r>
              <a:rPr lang="en-GB" sz="900" u="sng" dirty="0" err="1">
                <a:solidFill>
                  <a:srgbClr val="FFFFFF"/>
                </a:solidFill>
                <a:latin typeface="Nunito"/>
                <a:ea typeface="Nunito"/>
                <a:cs typeface="Nunito"/>
                <a:sym typeface="Nunito"/>
                <a:hlinkClick r:id="rId9"/>
              </a:rPr>
              <a:t>https</a:t>
            </a:r>
            <a:r>
              <a:rPr lang="en-GB" sz="900" u="sng" dirty="0">
                <a:solidFill>
                  <a:srgbClr val="FFFFFF"/>
                </a:solidFill>
                <a:latin typeface="Nunito"/>
                <a:ea typeface="Nunito"/>
                <a:cs typeface="Nunito"/>
                <a:sym typeface="Nunito"/>
                <a:hlinkClick r:id="rId9"/>
              </a:rPr>
              <a:t>://thehearttruths.com/2013/11/21/how-is-</a:t>
            </a:r>
            <a:r>
              <a:rPr lang="en-GB" sz="900" u="sng" dirty="0" err="1">
                <a:solidFill>
                  <a:srgbClr val="FFFFFF"/>
                </a:solidFill>
                <a:latin typeface="Nunito"/>
                <a:ea typeface="Nunito"/>
                <a:cs typeface="Nunito"/>
                <a:sym typeface="Nunito"/>
                <a:hlinkClick r:id="rId9"/>
              </a:rPr>
              <a:t>singapores</a:t>
            </a:r>
            <a:r>
              <a:rPr lang="en-GB" sz="900" u="sng" dirty="0">
                <a:solidFill>
                  <a:srgbClr val="FFFFFF"/>
                </a:solidFill>
                <a:latin typeface="Nunito"/>
                <a:ea typeface="Nunito"/>
                <a:cs typeface="Nunito"/>
                <a:sym typeface="Nunito"/>
                <a:hlinkClick r:id="rId9"/>
              </a:rPr>
              <a:t>-education-system-unequal(17/1/2018)/</a:t>
            </a:r>
            <a:r>
              <a:rPr lang="en-GB" sz="900" dirty="0">
                <a:solidFill>
                  <a:srgbClr val="FFFFFF"/>
                </a:solidFill>
                <a:latin typeface="Nunito"/>
                <a:ea typeface="Nunito"/>
                <a:cs typeface="Nunito"/>
                <a:sym typeface="Nunito"/>
              </a:rPr>
              <a:t>                                                                                                                                                                                                                           The Independent,2016,ite and poly education is bad rubbish did tony tan say </a:t>
            </a:r>
            <a:r>
              <a:rPr lang="en-GB" sz="900" dirty="0" err="1">
                <a:solidFill>
                  <a:srgbClr val="FFFFFF"/>
                </a:solidFill>
                <a:latin typeface="Nunito"/>
                <a:ea typeface="Nunito"/>
                <a:cs typeface="Nunito"/>
                <a:sym typeface="Nunito"/>
              </a:rPr>
              <a:t>that,</a:t>
            </a:r>
            <a:r>
              <a:rPr lang="en-GB" sz="900" u="sng" dirty="0" err="1">
                <a:solidFill>
                  <a:srgbClr val="FFFFFF"/>
                </a:solidFill>
                <a:latin typeface="Nunito"/>
                <a:ea typeface="Nunito"/>
                <a:cs typeface="Nunito"/>
                <a:sym typeface="Nunito"/>
                <a:hlinkClick r:id="rId10"/>
              </a:rPr>
              <a:t>http</a:t>
            </a:r>
            <a:r>
              <a:rPr lang="en-GB" sz="900" u="sng" dirty="0">
                <a:solidFill>
                  <a:srgbClr val="FFFFFF"/>
                </a:solidFill>
                <a:latin typeface="Nunito"/>
                <a:ea typeface="Nunito"/>
                <a:cs typeface="Nunito"/>
                <a:sym typeface="Nunito"/>
                <a:hlinkClick r:id="rId10"/>
              </a:rPr>
              <a:t>://www.theindependent.sg/ite-and-poly-education-is-bad-rubbish-did-tony-tan-say-that/</a:t>
            </a:r>
            <a:r>
              <a:rPr lang="en-GB" sz="900" dirty="0">
                <a:solidFill>
                  <a:srgbClr val="FFFFFF"/>
                </a:solidFill>
                <a:latin typeface="Nunito"/>
                <a:ea typeface="Nunito"/>
                <a:cs typeface="Nunito"/>
                <a:sym typeface="Nunito"/>
              </a:rPr>
              <a:t>                                                                                                                         </a:t>
            </a:r>
            <a:r>
              <a:rPr lang="en-GB" sz="900" dirty="0" err="1">
                <a:solidFill>
                  <a:srgbClr val="FFFFFF"/>
                </a:solidFill>
                <a:latin typeface="Nunito"/>
                <a:ea typeface="Nunito"/>
                <a:cs typeface="Nunito"/>
                <a:sym typeface="Nunito"/>
              </a:rPr>
              <a:t>Limpeh</a:t>
            </a:r>
            <a:r>
              <a:rPr lang="en-GB" sz="900" dirty="0">
                <a:solidFill>
                  <a:srgbClr val="FFFFFF"/>
                </a:solidFill>
                <a:latin typeface="Nunito"/>
                <a:ea typeface="Nunito"/>
                <a:cs typeface="Nunito"/>
                <a:sym typeface="Nunito"/>
              </a:rPr>
              <a:t> foreign talen,2011,Limpeh's quirky look at life in Singapore from the POV of a </a:t>
            </a:r>
            <a:r>
              <a:rPr lang="en-GB" sz="900" dirty="0" err="1">
                <a:solidFill>
                  <a:srgbClr val="FFFFFF"/>
                </a:solidFill>
                <a:latin typeface="Nunito"/>
                <a:ea typeface="Nunito"/>
                <a:cs typeface="Nunito"/>
                <a:sym typeface="Nunito"/>
              </a:rPr>
              <a:t>foreigner.</a:t>
            </a:r>
            <a:r>
              <a:rPr lang="en-GB" sz="900" u="sng" dirty="0" err="1">
                <a:solidFill>
                  <a:srgbClr val="FFFFFF"/>
                </a:solidFill>
                <a:latin typeface="Nunito"/>
                <a:ea typeface="Nunito"/>
                <a:cs typeface="Nunito"/>
                <a:sym typeface="Nunito"/>
                <a:hlinkClick r:id="rId11"/>
              </a:rPr>
              <a:t>http</a:t>
            </a:r>
            <a:r>
              <a:rPr lang="en-GB" sz="900" u="sng" dirty="0">
                <a:solidFill>
                  <a:srgbClr val="FFFFFF"/>
                </a:solidFill>
                <a:latin typeface="Nunito"/>
                <a:ea typeface="Nunito"/>
                <a:cs typeface="Nunito"/>
                <a:sym typeface="Nunito"/>
                <a:hlinkClick r:id="rId11"/>
              </a:rPr>
              <a:t>://limpehft.blogspot.sg/2011/11/singapore-education-system-vs.html(17/1/2018)</a:t>
            </a:r>
            <a:r>
              <a:rPr lang="en-GB" sz="900" dirty="0">
                <a:solidFill>
                  <a:srgbClr val="FFFFFF"/>
                </a:solidFill>
                <a:latin typeface="Nunito"/>
                <a:ea typeface="Nunito"/>
                <a:cs typeface="Nunito"/>
                <a:sym typeface="Nunito"/>
              </a:rPr>
              <a:t>                                                                                                                                   MOE,2017,Education statistics digest 2017,</a:t>
            </a:r>
            <a:r>
              <a:rPr lang="en-GB" sz="900" u="sng" dirty="0">
                <a:solidFill>
                  <a:srgbClr val="FFFFFF"/>
                </a:solidFill>
                <a:latin typeface="Nunito"/>
                <a:ea typeface="Nunito"/>
                <a:cs typeface="Nunito"/>
                <a:sym typeface="Nunito"/>
                <a:hlinkClick r:id="rId12"/>
              </a:rPr>
              <a:t>https://www.moe.gov.sg/docs/default-source/document/publications/education-statistics-digest/esd_2017.pdf(17/1/2018)</a:t>
            </a:r>
            <a:endParaRPr sz="900" dirty="0">
              <a:solidFill>
                <a:srgbClr val="FFFFFF"/>
              </a:solidFill>
              <a:latin typeface="Nunito"/>
              <a:ea typeface="Nunito"/>
              <a:cs typeface="Nunito"/>
              <a:sym typeface="Nunito"/>
            </a:endParaRPr>
          </a:p>
          <a:p>
            <a:pPr marL="0" lvl="0" indent="0" rtl="0">
              <a:lnSpc>
                <a:spcPct val="115000"/>
              </a:lnSpc>
              <a:spcBef>
                <a:spcPts val="1600"/>
              </a:spcBef>
              <a:spcAft>
                <a:spcPts val="0"/>
              </a:spcAft>
              <a:buNone/>
            </a:pPr>
            <a:r>
              <a:rPr lang="en-GB" sz="900" dirty="0">
                <a:solidFill>
                  <a:srgbClr val="FFFFFF"/>
                </a:solidFill>
                <a:latin typeface="Nunito"/>
                <a:ea typeface="Nunito"/>
                <a:cs typeface="Nunito"/>
                <a:sym typeface="Nunito"/>
              </a:rPr>
              <a:t>ITE,2016,2017 Intake exercise 2017,</a:t>
            </a:r>
            <a:r>
              <a:rPr lang="en-GB" sz="800" u="sng" dirty="0">
                <a:solidFill>
                  <a:schemeClr val="hlink"/>
                </a:solidFill>
                <a:latin typeface="Nunito"/>
                <a:ea typeface="Nunito"/>
                <a:cs typeface="Nunito"/>
                <a:sym typeface="Nunito"/>
                <a:hlinkClick r:id="rId13"/>
              </a:rPr>
              <a:t>https://www.ite.edu.sg/admission/ft/Jan17_Admissions_Booklet.pd(21/1/2018)</a:t>
            </a:r>
            <a:endParaRPr sz="800" dirty="0">
              <a:solidFill>
                <a:srgbClr val="FFFFFF"/>
              </a:solidFill>
              <a:latin typeface="Nunito"/>
              <a:ea typeface="Nunito"/>
              <a:cs typeface="Nunito"/>
              <a:sym typeface="Nunito"/>
            </a:endParaRPr>
          </a:p>
          <a:p>
            <a:pPr marL="0" lvl="0" indent="0" rtl="0">
              <a:lnSpc>
                <a:spcPct val="115000"/>
              </a:lnSpc>
              <a:spcBef>
                <a:spcPts val="1600"/>
              </a:spcBef>
              <a:spcAft>
                <a:spcPts val="0"/>
              </a:spcAft>
              <a:buNone/>
            </a:pPr>
            <a:r>
              <a:rPr lang="en-GB" sz="800" u="sng" dirty="0">
                <a:solidFill>
                  <a:srgbClr val="FFFFFF"/>
                </a:solidFill>
                <a:latin typeface="Nunito"/>
                <a:ea typeface="Nunito"/>
                <a:cs typeface="Nunito"/>
                <a:sym typeface="Nunito"/>
              </a:rPr>
              <a:t>Picture</a:t>
            </a:r>
          </a:p>
          <a:p>
            <a:pPr lvl="0">
              <a:lnSpc>
                <a:spcPct val="115000"/>
              </a:lnSpc>
              <a:spcBef>
                <a:spcPts val="1600"/>
              </a:spcBef>
            </a:pPr>
            <a:r>
              <a:rPr lang="en-GB" sz="800" u="sng" dirty="0">
                <a:solidFill>
                  <a:srgbClr val="FFFFFF"/>
                </a:solidFill>
                <a:latin typeface="Nunito"/>
                <a:ea typeface="Nunito"/>
                <a:cs typeface="Nunito"/>
                <a:sym typeface="Nunito"/>
              </a:rPr>
              <a:t>Tony Tan giving a </a:t>
            </a:r>
            <a:r>
              <a:rPr lang="en-GB" sz="800" u="sng" dirty="0" err="1">
                <a:solidFill>
                  <a:srgbClr val="FFFFFF"/>
                </a:solidFill>
                <a:latin typeface="Nunito"/>
                <a:ea typeface="Nunito"/>
                <a:cs typeface="Nunito"/>
                <a:sym typeface="Nunito"/>
              </a:rPr>
              <a:t>speech,by</a:t>
            </a:r>
            <a:r>
              <a:rPr lang="en-GB" sz="800" u="sng" dirty="0">
                <a:solidFill>
                  <a:srgbClr val="FFFFFF"/>
                </a:solidFill>
                <a:latin typeface="Nunito"/>
                <a:ea typeface="Nunito"/>
                <a:cs typeface="Nunito"/>
                <a:sym typeface="Nunito"/>
              </a:rPr>
              <a:t> Yahoo news, sg.news.yahoo.com, accessed 2018</a:t>
            </a:r>
            <a:endParaRPr sz="800" u="sng" dirty="0">
              <a:solidFill>
                <a:srgbClr val="FFFFFF"/>
              </a:solidFill>
              <a:latin typeface="Nunito"/>
              <a:ea typeface="Nunito"/>
              <a:cs typeface="Nunito"/>
              <a:sym typeface="Nunito"/>
            </a:endParaRPr>
          </a:p>
          <a:p>
            <a:pPr marL="0" lvl="0" indent="0" rtl="0">
              <a:lnSpc>
                <a:spcPct val="115000"/>
              </a:lnSpc>
              <a:spcBef>
                <a:spcPts val="1600"/>
              </a:spcBef>
              <a:spcAft>
                <a:spcPts val="0"/>
              </a:spcAft>
              <a:buNone/>
            </a:pPr>
            <a:endParaRPr sz="900" dirty="0">
              <a:solidFill>
                <a:srgbClr val="333333"/>
              </a:solidFill>
              <a:latin typeface="Nunito"/>
              <a:ea typeface="Nunito"/>
              <a:cs typeface="Nunito"/>
              <a:sym typeface="Nunito"/>
            </a:endParaRPr>
          </a:p>
          <a:p>
            <a:pPr marL="0" lvl="0" indent="0" rtl="0">
              <a:lnSpc>
                <a:spcPct val="115000"/>
              </a:lnSpc>
              <a:spcBef>
                <a:spcPts val="1600"/>
              </a:spcBef>
              <a:spcAft>
                <a:spcPts val="1600"/>
              </a:spcAft>
              <a:buNone/>
            </a:pPr>
            <a:endParaRPr sz="600" dirty="0">
              <a:solidFill>
                <a:schemeClr val="tx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E126465F-5907-48A6-A539-AE0149914D31}"/>
              </a:ext>
            </a:extLst>
          </p:cNvPr>
          <p:cNvSpPr txBox="1"/>
          <p:nvPr/>
        </p:nvSpPr>
        <p:spPr>
          <a:xfrm>
            <a:off x="92149" y="4089991"/>
            <a:ext cx="3551274" cy="1231106"/>
          </a:xfrm>
          <a:prstGeom prst="rect">
            <a:avLst/>
          </a:prstGeom>
          <a:noFill/>
        </p:spPr>
        <p:txBody>
          <a:bodyPr wrap="square" rtlCol="0">
            <a:spAutoFit/>
          </a:bodyPr>
          <a:lstStyle/>
          <a:p>
            <a:r>
              <a:rPr lang="en-SG" sz="1000" b="1" u="sng" dirty="0">
                <a:solidFill>
                  <a:schemeClr val="tx1"/>
                </a:solidFill>
              </a:rPr>
              <a:t>Music</a:t>
            </a:r>
          </a:p>
          <a:p>
            <a:r>
              <a:rPr lang="en-SG" sz="800" dirty="0">
                <a:solidFill>
                  <a:schemeClr val="tx1"/>
                </a:solidFill>
              </a:rPr>
              <a:t>idealism – Lonely</a:t>
            </a:r>
          </a:p>
          <a:p>
            <a:r>
              <a:rPr lang="en-SG" sz="800" dirty="0">
                <a:solidFill>
                  <a:schemeClr val="tx1"/>
                </a:solidFill>
              </a:rPr>
              <a:t>Heavy Rain - </a:t>
            </a:r>
            <a:r>
              <a:rPr lang="en-SG" sz="800" dirty="0" err="1">
                <a:solidFill>
                  <a:schemeClr val="tx1"/>
                </a:solidFill>
              </a:rPr>
              <a:t>Lofi</a:t>
            </a:r>
            <a:r>
              <a:rPr lang="en-SG" sz="800" dirty="0">
                <a:solidFill>
                  <a:schemeClr val="tx1"/>
                </a:solidFill>
              </a:rPr>
              <a:t> </a:t>
            </a:r>
            <a:r>
              <a:rPr lang="en-SG" sz="800" dirty="0" err="1">
                <a:solidFill>
                  <a:schemeClr val="tx1"/>
                </a:solidFill>
              </a:rPr>
              <a:t>HipHop</a:t>
            </a:r>
            <a:endParaRPr lang="en-SG" sz="800" dirty="0">
              <a:solidFill>
                <a:schemeClr val="tx1"/>
              </a:solidFill>
            </a:endParaRPr>
          </a:p>
          <a:p>
            <a:r>
              <a:rPr lang="en-SG" sz="800" dirty="0">
                <a:solidFill>
                  <a:schemeClr val="tx1"/>
                </a:solidFill>
              </a:rPr>
              <a:t>Music by </a:t>
            </a:r>
            <a:r>
              <a:rPr lang="en-SG" sz="800" dirty="0" err="1">
                <a:solidFill>
                  <a:schemeClr val="tx1"/>
                </a:solidFill>
              </a:rPr>
              <a:t>Chillhop</a:t>
            </a:r>
            <a:r>
              <a:rPr lang="en-SG" sz="800" dirty="0">
                <a:solidFill>
                  <a:schemeClr val="tx1"/>
                </a:solidFill>
              </a:rPr>
              <a:t>: http://chillhop.com/listen</a:t>
            </a:r>
            <a:br>
              <a:rPr lang="en-SG" sz="800" dirty="0">
                <a:solidFill>
                  <a:schemeClr val="tx1"/>
                </a:solidFill>
              </a:rPr>
            </a:br>
            <a:r>
              <a:rPr lang="en-SG" sz="800" dirty="0">
                <a:solidFill>
                  <a:schemeClr val="tx1"/>
                </a:solidFill>
              </a:rPr>
              <a:t>GYVUS - Weekend: http://soundcloud.com/gyvus</a:t>
            </a:r>
            <a:br>
              <a:rPr lang="en-SG" sz="800" dirty="0">
                <a:solidFill>
                  <a:schemeClr val="tx1"/>
                </a:solidFill>
              </a:rPr>
            </a:br>
            <a:r>
              <a:rPr lang="en-SG" sz="800" dirty="0">
                <a:solidFill>
                  <a:schemeClr val="tx1"/>
                </a:solidFill>
              </a:rPr>
              <a:t>Listen on Spotify: http://bit.ly/ChillhopSpotify</a:t>
            </a:r>
            <a:endParaRPr lang="en-SG" sz="200" dirty="0">
              <a:solidFill>
                <a:schemeClr val="tx1"/>
              </a:solidFill>
            </a:endParaRPr>
          </a:p>
          <a:p>
            <a:br>
              <a:rPr lang="en-SG" sz="1200" dirty="0"/>
            </a:br>
            <a:endParaRPr lang="en-SG" sz="1200" b="1" u="sng"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Shape 73"/>
          <p:cNvSpPr txBox="1">
            <a:spLocks noGrp="1"/>
          </p:cNvSpPr>
          <p:nvPr>
            <p:ph type="title"/>
          </p:nvPr>
        </p:nvSpPr>
        <p:spPr>
          <a:xfrm>
            <a:off x="51300" y="7643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4000" b="1" u="sng" dirty="0">
                <a:solidFill>
                  <a:schemeClr val="tx1"/>
                </a:solidFill>
              </a:rPr>
              <a:t>Who is Nizam?</a:t>
            </a:r>
            <a:endParaRPr sz="4000" b="1" u="sng" dirty="0">
              <a:solidFill>
                <a:schemeClr val="tx1"/>
              </a:solidFill>
            </a:endParaRPr>
          </a:p>
        </p:txBody>
      </p:sp>
      <p:sp>
        <p:nvSpPr>
          <p:cNvPr id="74" name="Shape 74"/>
          <p:cNvSpPr txBox="1">
            <a:spLocks noGrp="1"/>
          </p:cNvSpPr>
          <p:nvPr>
            <p:ph type="body" idx="1"/>
          </p:nvPr>
        </p:nvSpPr>
        <p:spPr>
          <a:xfrm>
            <a:off x="0" y="2750287"/>
            <a:ext cx="3600894" cy="842399"/>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dirty="0">
                <a:solidFill>
                  <a:schemeClr val="tx1"/>
                </a:solidFill>
              </a:rPr>
              <a:t>He’s from ITE College East and studying Mechanical Engineering. This is his story of how he overcame discrimination.</a:t>
            </a:r>
            <a:endParaRP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0" y="944968"/>
            <a:ext cx="7464056" cy="4198532"/>
          </a:xfrm>
          <a:prstGeom prst="rect">
            <a:avLst/>
          </a:prstGeom>
          <a:noFill/>
          <a:ln>
            <a:noFill/>
          </a:ln>
        </p:spPr>
      </p:pic>
      <p:sp>
        <p:nvSpPr>
          <p:cNvPr id="80" name="Shape 80"/>
          <p:cNvSpPr txBox="1">
            <a:spLocks noGrp="1"/>
          </p:cNvSpPr>
          <p:nvPr>
            <p:ph type="title"/>
          </p:nvPr>
        </p:nvSpPr>
        <p:spPr>
          <a:xfrm>
            <a:off x="2087935" y="21265"/>
            <a:ext cx="4044000" cy="7734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GB" sz="4400" b="1" u="sng" dirty="0"/>
              <a:t>What is ITE?</a:t>
            </a:r>
            <a:endParaRPr sz="4400" b="1" u="sng" dirty="0"/>
          </a:p>
        </p:txBody>
      </p:sp>
      <p:sp>
        <p:nvSpPr>
          <p:cNvPr id="81" name="Shape 81"/>
          <p:cNvSpPr txBox="1">
            <a:spLocks noGrp="1"/>
          </p:cNvSpPr>
          <p:nvPr>
            <p:ph type="body" idx="1"/>
          </p:nvPr>
        </p:nvSpPr>
        <p:spPr>
          <a:xfrm>
            <a:off x="7464056" y="1010093"/>
            <a:ext cx="1772093" cy="1453116"/>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b="1" dirty="0">
                <a:solidFill>
                  <a:schemeClr val="tx1"/>
                </a:solidFill>
                <a:latin typeface="Arial"/>
                <a:ea typeface="Arial"/>
                <a:cs typeface="Arial"/>
                <a:sym typeface="Arial"/>
              </a:rPr>
              <a:t>ITE refers to “Institute of Technical Education” and imparts employment skills as an academic institute based in Singapore to provide occupational expertise to secondary school graduates who wish to continue studying, preparing them for the working world, and serves as a tertiary education for such students.</a:t>
            </a:r>
            <a:endParaRPr b="1" dirty="0">
              <a:solidFill>
                <a:schemeClr val="tx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462E89-4D9E-4B6D-BD3B-E18DFF808BC2}"/>
              </a:ext>
            </a:extLst>
          </p:cNvPr>
          <p:cNvSpPr txBox="1"/>
          <p:nvPr/>
        </p:nvSpPr>
        <p:spPr>
          <a:xfrm>
            <a:off x="0" y="0"/>
            <a:ext cx="8625840" cy="1015663"/>
          </a:xfrm>
          <a:prstGeom prst="rect">
            <a:avLst/>
          </a:prstGeom>
          <a:noFill/>
        </p:spPr>
        <p:txBody>
          <a:bodyPr wrap="square" rtlCol="0">
            <a:spAutoFit/>
          </a:bodyPr>
          <a:lstStyle/>
          <a:p>
            <a:pPr algn="ctr"/>
            <a:r>
              <a:rPr lang="en-SG" sz="6000" b="1" u="sng" dirty="0">
                <a:solidFill>
                  <a:schemeClr val="tx1"/>
                </a:solidFill>
              </a:rPr>
              <a:t>Some statistic on ITE</a:t>
            </a:r>
          </a:p>
        </p:txBody>
      </p:sp>
      <p:pic>
        <p:nvPicPr>
          <p:cNvPr id="8" name="Picture 7">
            <a:extLst>
              <a:ext uri="{FF2B5EF4-FFF2-40B4-BE49-F238E27FC236}">
                <a16:creationId xmlns:a16="http://schemas.microsoft.com/office/drawing/2014/main" id="{3A55B215-8B5C-4231-8390-970B6D76C1EC}"/>
              </a:ext>
            </a:extLst>
          </p:cNvPr>
          <p:cNvPicPr>
            <a:picLocks noChangeAspect="1"/>
          </p:cNvPicPr>
          <p:nvPr/>
        </p:nvPicPr>
        <p:blipFill rotWithShape="1">
          <a:blip r:embed="rId2"/>
          <a:srcRect l="20173" t="12740" b="10074"/>
          <a:stretch/>
        </p:blipFill>
        <p:spPr>
          <a:xfrm>
            <a:off x="3032284" y="1074420"/>
            <a:ext cx="3079432" cy="3970020"/>
          </a:xfrm>
          <a:prstGeom prst="rect">
            <a:avLst/>
          </a:prstGeom>
        </p:spPr>
      </p:pic>
    </p:spTree>
    <p:extLst>
      <p:ext uri="{BB962C8B-B14F-4D97-AF65-F5344CB8AC3E}">
        <p14:creationId xmlns:p14="http://schemas.microsoft.com/office/powerpoint/2010/main" val="1477381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8" name="Shape 88" title="Intake of 2016 student cohort"/>
          <p:cNvPicPr preferRelativeResize="0"/>
          <p:nvPr/>
        </p:nvPicPr>
        <p:blipFill>
          <a:blip r:embed="rId3">
            <a:alphaModFix/>
          </a:blip>
          <a:stretch>
            <a:fillRect/>
          </a:stretch>
        </p:blipFill>
        <p:spPr>
          <a:xfrm>
            <a:off x="-49619" y="0"/>
            <a:ext cx="9193619" cy="5143500"/>
          </a:xfrm>
          <a:prstGeom prst="rect">
            <a:avLst/>
          </a:prstGeom>
          <a:noFill/>
          <a:ln>
            <a:noFill/>
          </a:ln>
        </p:spPr>
      </p:pic>
      <p:sp>
        <p:nvSpPr>
          <p:cNvPr id="89" name="Shape 89"/>
          <p:cNvSpPr txBox="1"/>
          <p:nvPr/>
        </p:nvSpPr>
        <p:spPr>
          <a:xfrm>
            <a:off x="-49619" y="3427116"/>
            <a:ext cx="2540100" cy="137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dirty="0">
                <a:solidFill>
                  <a:schemeClr val="bg1"/>
                </a:solidFill>
              </a:rPr>
              <a:t>That’s 14,763 intakes into ITE out of 60,260 students in 2016. </a:t>
            </a:r>
            <a:endParaRPr sz="1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5" name="Shape 95" title="Enrollment of ITE students"/>
          <p:cNvPicPr preferRelativeResize="0"/>
          <p:nvPr/>
        </p:nvPicPr>
        <p:blipFill>
          <a:blip r:embed="rId3">
            <a:alphaModFix/>
          </a:blip>
          <a:stretch>
            <a:fillRect/>
          </a:stretch>
        </p:blipFill>
        <p:spPr>
          <a:xfrm>
            <a:off x="0" y="0"/>
            <a:ext cx="9144000" cy="5143500"/>
          </a:xfrm>
          <a:prstGeom prst="rect">
            <a:avLst/>
          </a:prstGeom>
          <a:noFill/>
          <a:ln>
            <a:noFill/>
          </a:ln>
        </p:spPr>
      </p:pic>
      <p:sp>
        <p:nvSpPr>
          <p:cNvPr id="94" name="Shape 94"/>
          <p:cNvSpPr txBox="1">
            <a:spLocks noGrp="1"/>
          </p:cNvSpPr>
          <p:nvPr>
            <p:ph type="title"/>
          </p:nvPr>
        </p:nvSpPr>
        <p:spPr>
          <a:xfrm>
            <a:off x="5621078" y="0"/>
            <a:ext cx="3522922" cy="1427051"/>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2000" dirty="0">
                <a:solidFill>
                  <a:schemeClr val="bg1"/>
                </a:solidFill>
              </a:rPr>
              <a:t>The highest number of students enter engineering &amp; next being business and services</a:t>
            </a:r>
            <a:endParaRPr sz="20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Shape 101" title="Cut-off points for courses"/>
          <p:cNvPicPr preferRelativeResize="0"/>
          <p:nvPr/>
        </p:nvPicPr>
        <p:blipFill rotWithShape="1">
          <a:blip r:embed="rId3">
            <a:alphaModFix/>
          </a:blip>
          <a:srcRect l="2445" r="2705"/>
          <a:stretch/>
        </p:blipFill>
        <p:spPr>
          <a:xfrm>
            <a:off x="0" y="0"/>
            <a:ext cx="7889950" cy="5143500"/>
          </a:xfrm>
          <a:prstGeom prst="rect">
            <a:avLst/>
          </a:prstGeom>
          <a:noFill/>
          <a:ln>
            <a:noFill/>
          </a:ln>
        </p:spPr>
      </p:pic>
      <p:sp>
        <p:nvSpPr>
          <p:cNvPr id="100" name="Shape 100"/>
          <p:cNvSpPr txBox="1">
            <a:spLocks noGrp="1"/>
          </p:cNvSpPr>
          <p:nvPr>
            <p:ph type="title"/>
          </p:nvPr>
        </p:nvSpPr>
        <p:spPr>
          <a:xfrm>
            <a:off x="7889950" y="1902732"/>
            <a:ext cx="1197499" cy="1863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1800" dirty="0"/>
              <a:t>Cut off points are generally around 20 points, the average being 16.</a:t>
            </a:r>
            <a:endParaRPr sz="1800" dirty="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1989</Words>
  <Application>Microsoft Office PowerPoint</Application>
  <PresentationFormat>On-screen Show (16:9)</PresentationFormat>
  <Paragraphs>95</Paragraphs>
  <Slides>34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Times New Roman</vt:lpstr>
      <vt:lpstr>Georgia</vt:lpstr>
      <vt:lpstr>Roboto</vt:lpstr>
      <vt:lpstr>Nunito</vt:lpstr>
      <vt:lpstr>Simple Dark</vt:lpstr>
      <vt:lpstr>Discrimination in ITE</vt:lpstr>
      <vt:lpstr>PowerPoint Presentation</vt:lpstr>
      <vt:lpstr>Meet our protagonist!</vt:lpstr>
      <vt:lpstr>Who is Nizam?</vt:lpstr>
      <vt:lpstr>What is ITE?</vt:lpstr>
      <vt:lpstr>PowerPoint Presentation</vt:lpstr>
      <vt:lpstr>PowerPoint Presentation</vt:lpstr>
      <vt:lpstr>The highest number of students enter engineering &amp; next being business and services</vt:lpstr>
      <vt:lpstr>Cut off points are generally around 20 points, the average being 16.</vt:lpstr>
      <vt:lpstr>So what’s Nizam’s story?</vt:lpstr>
      <vt:lpstr>So what’s Nizam’s story?</vt:lpstr>
      <vt:lpstr>This is Nizam’s secondary school classmate, Haziqah</vt:lpstr>
      <vt:lpstr>Although Haziqah hasn’t been the brunt of the discrimination...</vt:lpstr>
      <vt:lpstr>Many Singaporeans have the impression that ITEs are for failures.</vt:lpstr>
      <vt:lpstr>Good grades =  good days ahead</vt:lpstr>
      <vt:lpstr>Singaporeans have been brought up with the mentality “the degree brings the money”</vt:lpstr>
      <vt:lpstr>This in turn causes...</vt:lpstr>
      <vt:lpstr>Better schools = better life ahead</vt:lpstr>
      <vt:lpstr>Meritocracy in Singapore</vt:lpstr>
      <vt:lpstr>Elitism and discrimination </vt:lpstr>
      <vt:lpstr>Putting on an identity</vt:lpstr>
      <vt:lpstr>Fear of entering polytechnics</vt:lpstr>
      <vt:lpstr>Fear of entering polytechnics</vt:lpstr>
      <vt:lpstr>Politics</vt:lpstr>
      <vt:lpstr>'ITE and Poly education is "bad rubbish"' – Did Tony Tan say that? </vt:lpstr>
      <vt:lpstr>Solution</vt:lpstr>
      <vt:lpstr>PowerPoint Presentation</vt:lpstr>
      <vt:lpstr>PowerPoint Presentation</vt:lpstr>
      <vt:lpstr>In fact...</vt:lpstr>
      <vt:lpstr>So how Nizam is doing now</vt:lpstr>
      <vt:lpstr>Nizam is happy where he is now</vt:lpstr>
      <vt:lpstr>And so is Haziqah!</vt:lpstr>
      <vt:lpstr>Also...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Discrimination in ITE</dc:title>
  <dc:creator>Farhan Ahmad</dc:creator>
  <cp:lastModifiedBy>MUHAMMAD FARHAN BIN AHMAD</cp:lastModifiedBy>
  <cp:revision>28</cp:revision>
  <dcterms:modified xsi:type="dcterms:W3CDTF">2018-02-04T16:01:28Z</dcterms:modified>
</cp:coreProperties>
</file>